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2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3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4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</p:sldMasterIdLst>
  <p:notesMasterIdLst>
    <p:notesMasterId r:id="rId98"/>
  </p:notesMasterIdLst>
  <p:handoutMasterIdLst>
    <p:handoutMasterId r:id="rId99"/>
  </p:handoutMasterIdLst>
  <p:sldIdLst>
    <p:sldId id="354" r:id="rId2"/>
    <p:sldId id="583" r:id="rId3"/>
    <p:sldId id="693" r:id="rId4"/>
    <p:sldId id="643" r:id="rId5"/>
    <p:sldId id="595" r:id="rId6"/>
    <p:sldId id="644" r:id="rId7"/>
    <p:sldId id="645" r:id="rId8"/>
    <p:sldId id="646" r:id="rId9"/>
    <p:sldId id="648" r:id="rId10"/>
    <p:sldId id="649" r:id="rId11"/>
    <p:sldId id="651" r:id="rId12"/>
    <p:sldId id="652" r:id="rId13"/>
    <p:sldId id="653" r:id="rId14"/>
    <p:sldId id="656" r:id="rId15"/>
    <p:sldId id="659" r:id="rId16"/>
    <p:sldId id="660" r:id="rId17"/>
    <p:sldId id="662" r:id="rId18"/>
    <p:sldId id="594" r:id="rId19"/>
    <p:sldId id="582" r:id="rId20"/>
    <p:sldId id="536" r:id="rId21"/>
    <p:sldId id="537" r:id="rId22"/>
    <p:sldId id="459" r:id="rId23"/>
    <p:sldId id="462" r:id="rId24"/>
    <p:sldId id="538" r:id="rId25"/>
    <p:sldId id="584" r:id="rId26"/>
    <p:sldId id="541" r:id="rId27"/>
    <p:sldId id="540" r:id="rId28"/>
    <p:sldId id="464" r:id="rId29"/>
    <p:sldId id="466" r:id="rId30"/>
    <p:sldId id="470" r:id="rId31"/>
    <p:sldId id="471" r:id="rId32"/>
    <p:sldId id="472" r:id="rId33"/>
    <p:sldId id="473" r:id="rId34"/>
    <p:sldId id="474" r:id="rId35"/>
    <p:sldId id="475" r:id="rId36"/>
    <p:sldId id="544" r:id="rId37"/>
    <p:sldId id="480" r:id="rId38"/>
    <p:sldId id="481" r:id="rId39"/>
    <p:sldId id="482" r:id="rId40"/>
    <p:sldId id="483" r:id="rId41"/>
    <p:sldId id="484" r:id="rId42"/>
    <p:sldId id="588" r:id="rId43"/>
    <p:sldId id="542" r:id="rId44"/>
    <p:sldId id="486" r:id="rId45"/>
    <p:sldId id="487" r:id="rId46"/>
    <p:sldId id="561" r:id="rId47"/>
    <p:sldId id="562" r:id="rId48"/>
    <p:sldId id="563" r:id="rId49"/>
    <p:sldId id="564" r:id="rId50"/>
    <p:sldId id="565" r:id="rId51"/>
    <p:sldId id="566" r:id="rId52"/>
    <p:sldId id="567" r:id="rId53"/>
    <p:sldId id="568" r:id="rId54"/>
    <p:sldId id="570" r:id="rId55"/>
    <p:sldId id="571" r:id="rId56"/>
    <p:sldId id="572" r:id="rId57"/>
    <p:sldId id="574" r:id="rId58"/>
    <p:sldId id="593" r:id="rId59"/>
    <p:sldId id="664" r:id="rId60"/>
    <p:sldId id="596" r:id="rId61"/>
    <p:sldId id="597" r:id="rId62"/>
    <p:sldId id="601" r:id="rId63"/>
    <p:sldId id="602" r:id="rId64"/>
    <p:sldId id="603" r:id="rId65"/>
    <p:sldId id="604" r:id="rId66"/>
    <p:sldId id="614" r:id="rId67"/>
    <p:sldId id="615" r:id="rId68"/>
    <p:sldId id="616" r:id="rId69"/>
    <p:sldId id="665" r:id="rId70"/>
    <p:sldId id="666" r:id="rId71"/>
    <p:sldId id="667" r:id="rId72"/>
    <p:sldId id="668" r:id="rId73"/>
    <p:sldId id="669" r:id="rId74"/>
    <p:sldId id="670" r:id="rId75"/>
    <p:sldId id="671" r:id="rId76"/>
    <p:sldId id="672" r:id="rId77"/>
    <p:sldId id="673" r:id="rId78"/>
    <p:sldId id="674" r:id="rId79"/>
    <p:sldId id="675" r:id="rId80"/>
    <p:sldId id="676" r:id="rId81"/>
    <p:sldId id="677" r:id="rId82"/>
    <p:sldId id="678" r:id="rId83"/>
    <p:sldId id="679" r:id="rId84"/>
    <p:sldId id="680" r:id="rId85"/>
    <p:sldId id="681" r:id="rId86"/>
    <p:sldId id="682" r:id="rId87"/>
    <p:sldId id="683" r:id="rId88"/>
    <p:sldId id="684" r:id="rId89"/>
    <p:sldId id="685" r:id="rId90"/>
    <p:sldId id="686" r:id="rId91"/>
    <p:sldId id="687" r:id="rId92"/>
    <p:sldId id="688" r:id="rId93"/>
    <p:sldId id="689" r:id="rId94"/>
    <p:sldId id="690" r:id="rId95"/>
    <p:sldId id="691" r:id="rId96"/>
    <p:sldId id="692" r:id="rId97"/>
  </p:sldIdLst>
  <p:sldSz cx="9144000" cy="6858000" type="screen4x3"/>
  <p:notesSz cx="6881813" cy="9296400"/>
  <p:custDataLst>
    <p:tags r:id="rId10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49E800C-FDEF-43D3-B427-D2B24079CC0C}">
          <p14:sldIdLst>
            <p14:sldId id="354"/>
            <p14:sldId id="583"/>
            <p14:sldId id="693"/>
            <p14:sldId id="643"/>
            <p14:sldId id="595"/>
            <p14:sldId id="644"/>
            <p14:sldId id="645"/>
            <p14:sldId id="646"/>
            <p14:sldId id="648"/>
            <p14:sldId id="649"/>
            <p14:sldId id="651"/>
            <p14:sldId id="652"/>
            <p14:sldId id="653"/>
            <p14:sldId id="656"/>
            <p14:sldId id="659"/>
            <p14:sldId id="660"/>
            <p14:sldId id="662"/>
            <p14:sldId id="594"/>
            <p14:sldId id="582"/>
            <p14:sldId id="536"/>
            <p14:sldId id="537"/>
            <p14:sldId id="459"/>
            <p14:sldId id="462"/>
            <p14:sldId id="538"/>
            <p14:sldId id="584"/>
            <p14:sldId id="541"/>
            <p14:sldId id="540"/>
            <p14:sldId id="464"/>
            <p14:sldId id="466"/>
            <p14:sldId id="470"/>
            <p14:sldId id="471"/>
            <p14:sldId id="472"/>
            <p14:sldId id="473"/>
            <p14:sldId id="474"/>
            <p14:sldId id="475"/>
            <p14:sldId id="544"/>
            <p14:sldId id="480"/>
            <p14:sldId id="481"/>
            <p14:sldId id="482"/>
            <p14:sldId id="483"/>
            <p14:sldId id="484"/>
            <p14:sldId id="588"/>
            <p14:sldId id="542"/>
            <p14:sldId id="486"/>
            <p14:sldId id="487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570"/>
            <p14:sldId id="571"/>
            <p14:sldId id="572"/>
            <p14:sldId id="574"/>
            <p14:sldId id="593"/>
            <p14:sldId id="664"/>
          </p14:sldIdLst>
        </p14:section>
        <p14:section name="Untitled Section" id="{613B0454-8AB1-431B-89AD-8B3BDEB0A785}">
          <p14:sldIdLst>
            <p14:sldId id="596"/>
            <p14:sldId id="597"/>
            <p14:sldId id="601"/>
            <p14:sldId id="602"/>
            <p14:sldId id="603"/>
            <p14:sldId id="604"/>
            <p14:sldId id="614"/>
            <p14:sldId id="615"/>
            <p14:sldId id="616"/>
            <p14:sldId id="665"/>
            <p14:sldId id="666"/>
            <p14:sldId id="667"/>
            <p14:sldId id="668"/>
            <p14:sldId id="669"/>
            <p14:sldId id="670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  <p14:sldId id="6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23F3"/>
    <a:srgbClr val="E20000"/>
    <a:srgbClr val="FFFFFF"/>
    <a:srgbClr val="000000"/>
    <a:srgbClr val="0D0163"/>
    <a:srgbClr val="9A0000"/>
    <a:srgbClr val="5B7CC6"/>
    <a:srgbClr val="141DD2"/>
    <a:srgbClr val="3728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 autoAdjust="0"/>
    <p:restoredTop sz="86418" autoAdjust="0"/>
  </p:normalViewPr>
  <p:slideViewPr>
    <p:cSldViewPr>
      <p:cViewPr>
        <p:scale>
          <a:sx n="75" d="100"/>
          <a:sy n="75" d="100"/>
        </p:scale>
        <p:origin x="2216" y="9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1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1" d="100"/>
        <a:sy n="171" d="100"/>
      </p:scale>
      <p:origin x="0" y="10320"/>
    </p:cViewPr>
  </p:sorterViewPr>
  <p:notesViewPr>
    <p:cSldViewPr>
      <p:cViewPr varScale="1">
        <p:scale>
          <a:sx n="68" d="100"/>
          <a:sy n="68" d="100"/>
        </p:scale>
        <p:origin x="-2826" y="-108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presProps" Target="presProps.xml"/><Relationship Id="rId102" Type="http://schemas.openxmlformats.org/officeDocument/2006/relationships/viewProps" Target="viewProps.xml"/><Relationship Id="rId103" Type="http://schemas.openxmlformats.org/officeDocument/2006/relationships/theme" Target="theme/theme1.xml"/><Relationship Id="rId10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notesMaster" Target="notesMasters/notesMaster1.xml"/><Relationship Id="rId9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tags" Target="tags/tag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fred:Dropbox:dissertation:extra_expts:whousesthis:fig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fred:Dropbox:dissertation:extra_expts:whousesthis:fig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Twitter Usage at ICWSM (2010 - 2017)</a:t>
            </a:r>
          </a:p>
        </c:rich>
      </c:tx>
      <c:overlay val="0"/>
    </c:title>
    <c:autoTitleDeleted val="0"/>
    <c:plotArea>
      <c:layout/>
      <c:pieChart>
        <c:varyColors val="1"/>
        <c:ser>
          <c:idx val="0"/>
          <c:order val="0"/>
          <c:spPr>
            <a:ln>
              <a:solidFill>
                <a:schemeClr val="tx1"/>
              </a:solidFill>
            </a:ln>
            <a:effectLst/>
          </c:spPr>
          <c:dPt>
            <c:idx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'[figs.xlsx]Use Twitter'!$A$1:$A$2</c:f>
              <c:strCache>
                <c:ptCount val="2"/>
                <c:pt idx="0">
                  <c:v>Use Twitter</c:v>
                </c:pt>
                <c:pt idx="1">
                  <c:v>Do Not Use Twitter</c:v>
                </c:pt>
              </c:strCache>
            </c:strRef>
          </c:cat>
          <c:val>
            <c:numRef>
              <c:f>'[figs.xlsx]Use Twitter'!$B$1:$B$2</c:f>
              <c:numCache>
                <c:formatCode>General</c:formatCode>
                <c:ptCount val="2"/>
                <c:pt idx="0">
                  <c:v>391.0</c:v>
                </c:pt>
                <c:pt idx="1">
                  <c:v>452.0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t"/>
      <c:overlay val="0"/>
      <c:txPr>
        <a:bodyPr/>
        <a:lstStyle/>
        <a:p>
          <a:pPr>
            <a:defRPr sz="1400">
              <a:latin typeface="Times"/>
              <a:cs typeface="Times"/>
            </a:defRPr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Data Sources in</a:t>
            </a:r>
            <a:r>
              <a:rPr lang="en-US" baseline="0"/>
              <a:t> Twitter Papers</a:t>
            </a:r>
            <a:endParaRPr lang="en-US"/>
          </a:p>
        </c:rich>
      </c:tx>
      <c:overlay val="0"/>
    </c:title>
    <c:autoTitleDeleted val="0"/>
    <c:plotArea>
      <c:layout/>
      <c:pieChart>
        <c:varyColors val="1"/>
        <c:ser>
          <c:idx val="0"/>
          <c:order val="0"/>
          <c:spPr>
            <a:ln>
              <a:solidFill>
                <a:srgbClr val="000000"/>
              </a:solidFill>
            </a:ln>
            <a:effectLst/>
          </c:spPr>
          <c:dPt>
            <c:idx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'[figs.xlsx]API Usage'!$A$1:$A$4</c:f>
              <c:strCache>
                <c:ptCount val="4"/>
                <c:pt idx="0">
                  <c:v>Firehose</c:v>
                </c:pt>
                <c:pt idx="1">
                  <c:v>Rest APIs</c:v>
                </c:pt>
                <c:pt idx="2">
                  <c:v>Streaming APIs</c:v>
                </c:pt>
                <c:pt idx="3">
                  <c:v>Unclear</c:v>
                </c:pt>
              </c:strCache>
            </c:strRef>
          </c:cat>
          <c:val>
            <c:numRef>
              <c:f>'[figs.xlsx]API Usage'!$B$1:$B$4</c:f>
              <c:numCache>
                <c:formatCode>General</c:formatCode>
                <c:ptCount val="4"/>
                <c:pt idx="0">
                  <c:v>19.0</c:v>
                </c:pt>
                <c:pt idx="1">
                  <c:v>56.0</c:v>
                </c:pt>
                <c:pt idx="2">
                  <c:v>304.0</c:v>
                </c:pt>
                <c:pt idx="3">
                  <c:v>12.0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t"/>
      <c:overlay val="0"/>
      <c:txPr>
        <a:bodyPr/>
        <a:lstStyle/>
        <a:p>
          <a:pPr>
            <a:defRPr sz="1400">
              <a:latin typeface="Times"/>
              <a:cs typeface="Times"/>
            </a:defRPr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2742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7513" y="0"/>
            <a:ext cx="2982742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F01DC-8B21-4069-A6DE-2C94F09390F4}" type="datetimeFigureOut">
              <a:rPr lang="en-US" smtClean="0"/>
              <a:pPr/>
              <a:t>11/28/17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29675"/>
            <a:ext cx="2982742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7513" y="8829675"/>
            <a:ext cx="2982742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AE5C26-C777-41D0-827F-5A3C594768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830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483A41A-98F1-4006-9F6E-CF0A045667E8}" type="datetimeFigureOut">
              <a:rPr lang="en-US" smtClean="0"/>
              <a:pPr/>
              <a:t>11/28/17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6613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8E3BB6A-C8C6-4CE1-B31D-D41FC741C6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64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Relationship Id="rId3" Type="http://schemas.openxmlformats.org/officeDocument/2006/relationships/hyperlink" Target="http://www.fredcavazza.net/2008/06/09/social-media-landscape/" TargetMode="Externa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Communication_studies" TargetMode="External"/><Relationship Id="rId4" Type="http://schemas.openxmlformats.org/officeDocument/2006/relationships/hyperlink" Target="http://en.wikipedia.org/wiki/Scholar" TargetMode="External"/><Relationship Id="rId5" Type="http://schemas.openxmlformats.org/officeDocument/2006/relationships/hyperlink" Target="http://en.wikipedia.org/wiki/Sociologist" TargetMode="External"/><Relationship Id="rId6" Type="http://schemas.openxmlformats.org/officeDocument/2006/relationships/hyperlink" Target="http://en.wikipedia.org/wiki/Diffusion_of_innovations" TargetMode="External"/><Relationship Id="rId7" Type="http://schemas.openxmlformats.org/officeDocument/2006/relationships/hyperlink" Target="http://en.wikipedia.org/wiki/Early_adopter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12k </a:t>
            </a:r>
            <a:r>
              <a:rPr lang="en-US" dirty="0" err="1" smtClean="0"/>
              <a:t>retweets</a:t>
            </a:r>
            <a:r>
              <a:rPr lang="en-US" dirty="0" smtClean="0"/>
              <a:t> in first hour.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E3BB6A-C8C6-4CE1-B31D-D41FC741C6B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880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318E23-AC71-0947-A7BB-78505033DDE7}" type="slidenum">
              <a:rPr lang="en-US"/>
              <a:pPr/>
              <a:t>42</a:t>
            </a:fld>
            <a:endParaRPr lang="en-US"/>
          </a:p>
        </p:txBody>
      </p:sp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Notes: 50% * 80%</a:t>
            </a:r>
            <a:r>
              <a:rPr lang="en-US" baseline="0" dirty="0" smtClean="0"/>
              <a:t> =</a:t>
            </a:r>
            <a:r>
              <a:rPr lang="en-US" dirty="0" smtClean="0"/>
              <a:t> 40% chance this cascade</a:t>
            </a:r>
            <a:r>
              <a:rPr lang="en-US" baseline="0" dirty="0" smtClean="0"/>
              <a:t> doesn’t happen at all.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Twitter:</a:t>
            </a:r>
            <a:r>
              <a:rPr lang="en-US" baseline="0" dirty="0" smtClean="0"/>
              <a:t> 135,000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E3BB6A-C8C6-4CE1-B31D-D41FC741C6B0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396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 = 100, I_0 = 1, B =</a:t>
            </a:r>
            <a:r>
              <a:rPr lang="en-US" baseline="0" dirty="0" smtClean="0"/>
              <a:t> 0.003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E3BB6A-C8C6-4CE1-B31D-D41FC741C6B0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7159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\beta is the</a:t>
            </a:r>
            <a:r>
              <a:rPr lang="en-US" baseline="0" dirty="0" smtClean="0"/>
              <a:t> contact probability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E3BB6A-C8C6-4CE1-B31D-D41FC741C6B0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6714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Social media is important.</a:t>
            </a:r>
          </a:p>
          <a:p>
            <a:r>
              <a:rPr lang="en-US" b="1" dirty="0" smtClean="0"/>
              <a:t>OUR RESULTS ARE ONLY AS GOOD AS THESE TRACES ARE</a:t>
            </a:r>
            <a:r>
              <a:rPr lang="en-US" b="1" baseline="0" dirty="0" smtClean="0"/>
              <a:t> REPRESENTATIVE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0C86F-FFB4-42E5-8540-9E32F0B59815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smtClean="0"/>
              <a:t>6/26/17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946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It’s </a:t>
            </a:r>
            <a:r>
              <a:rPr lang="en-US" b="1" dirty="0" smtClean="0"/>
              <a:t>POSSIBLE</a:t>
            </a:r>
            <a:r>
              <a:rPr lang="en-US" b="1" baseline="0" dirty="0" smtClean="0"/>
              <a:t> </a:t>
            </a:r>
            <a:r>
              <a:rPr lang="en-US" baseline="0" dirty="0" smtClean="0"/>
              <a:t>that the sampling introduces bias.</a:t>
            </a:r>
          </a:p>
          <a:p>
            <a:r>
              <a:rPr lang="en-US" b="1" baseline="0" dirty="0" smtClean="0"/>
              <a:t>Say problem statement here.</a:t>
            </a:r>
          </a:p>
          <a:p>
            <a:endParaRPr lang="en-US" b="1" baseline="0" dirty="0" smtClean="0"/>
          </a:p>
          <a:p>
            <a:r>
              <a:rPr lang="en-US" b="1" baseline="0" dirty="0" smtClean="0"/>
              <a:t>Problem Statement: To identify and remove different sources of bias in social data.</a:t>
            </a:r>
          </a:p>
          <a:p>
            <a:endParaRPr lang="en-US" b="1" baseline="0" dirty="0" smtClean="0"/>
          </a:p>
          <a:p>
            <a:r>
              <a:rPr lang="en-US" b="1" baseline="0" dirty="0" smtClean="0"/>
              <a:t>What is the problem? What are the challenges? What are the contributions?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279D59-5F1C-4816-90B8-CBAE35F96E0E}" type="slidenum">
              <a:rPr lang="en-US" smtClean="0"/>
              <a:t>61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smtClean="0"/>
              <a:t>6/26/17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5602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 smtClean="0"/>
          </a:p>
          <a:p>
            <a:endParaRPr lang="en-US" b="1" dirty="0" smtClean="0"/>
          </a:p>
          <a:p>
            <a:r>
              <a:rPr lang="en-US" b="1" dirty="0" smtClean="0"/>
              <a:t>Mention that some sites will sue you.</a:t>
            </a:r>
          </a:p>
          <a:p>
            <a:r>
              <a:rPr lang="en-US" b="1" dirty="0" smtClean="0"/>
              <a:t>Why</a:t>
            </a:r>
            <a:r>
              <a:rPr lang="en-US" b="1" baseline="0" dirty="0" smtClean="0"/>
              <a:t> is crawling bad?</a:t>
            </a:r>
            <a:endParaRPr lang="en-US" b="1" dirty="0" smtClean="0"/>
          </a:p>
          <a:p>
            <a:r>
              <a:rPr lang="en-US" dirty="0" smtClean="0"/>
              <a:t>	- Sites change sporadically</a:t>
            </a:r>
          </a:p>
          <a:p>
            <a:r>
              <a:rPr lang="en-US" dirty="0" smtClean="0"/>
              <a:t>	-</a:t>
            </a:r>
            <a:r>
              <a:rPr lang="en-US" baseline="0" dirty="0" smtClean="0"/>
              <a:t> Sites sue you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Those with APIs: Twitter,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Reddit</a:t>
            </a:r>
            <a:r>
              <a:rPr lang="en-US" baseline="0" dirty="0" smtClean="0"/>
              <a:t>, Facebook (sometimes), </a:t>
            </a:r>
            <a:r>
              <a:rPr lang="en-US" baseline="0" dirty="0" err="1" smtClean="0"/>
              <a:t>VKontakte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3 categories -&gt; Sites that aren’t allowed at all, those that</a:t>
            </a:r>
            <a:r>
              <a:rPr lang="en-US" baseline="0" dirty="0" smtClean="0"/>
              <a:t> just allow crawlers, those that have APIs.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279D59-5F1C-4816-90B8-CBAE35F96E0E}" type="slidenum">
              <a:rPr lang="en-US" smtClean="0"/>
              <a:t>62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smtClean="0"/>
              <a:t>6/26/17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1592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279D59-5F1C-4816-90B8-CBAE35F96E0E}" type="slidenum">
              <a:rPr lang="en-US" smtClean="0"/>
              <a:t>63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smtClean="0"/>
              <a:t>6/26/17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70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Prevalence</a:t>
            </a:r>
            <a:r>
              <a:rPr lang="en-US" baseline="0" dirty="0" smtClean="0"/>
              <a:t> in papers: </a:t>
            </a:r>
            <a:r>
              <a:rPr lang="en-US" dirty="0" smtClean="0"/>
              <a:t>29%; 18%;</a:t>
            </a:r>
            <a:r>
              <a:rPr lang="en-US" baseline="0" dirty="0" smtClean="0"/>
              <a:t> 37%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279D59-5F1C-4816-90B8-CBAE35F96E0E}" type="slidenum">
              <a:rPr lang="en-US" smtClean="0"/>
              <a:t>65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smtClean="0"/>
              <a:t>6/26/17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020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Bots are consuming</a:t>
            </a:r>
            <a:r>
              <a:rPr lang="en-US" baseline="0" dirty="0" smtClean="0"/>
              <a:t> a lot of valuable resources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5-11% of Facebook accounts are fake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279D59-5F1C-4816-90B8-CBAE35F96E0E}" type="slidenum">
              <a:rPr lang="en-US" smtClean="0"/>
              <a:t>68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smtClean="0"/>
              <a:t>6/26/17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81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 Source: </a:t>
            </a:r>
            <a:r>
              <a:rPr lang="en-US" dirty="0">
                <a:hlinkClick r:id="rId3"/>
              </a:rPr>
              <a:t>http://www.fredcavazza.net/2008/06/09/social-media-landscape/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E3BB6A-C8C6-4CE1-B31D-D41FC741C6B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440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2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Boris </a:t>
            </a:r>
            <a:r>
              <a:rPr lang="en-US" dirty="0" err="1" smtClean="0"/>
              <a:t>Nemtsov</a:t>
            </a:r>
            <a:endParaRPr lang="en-US" dirty="0" smtClean="0"/>
          </a:p>
          <a:p>
            <a:pPr marL="0" marR="0" indent="0" algn="l" defTabSz="9142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“Ukrainians killed him...he was stealing one of their girlfriends”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279D59-5F1C-4816-90B8-CBAE35F96E0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2227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279D59-5F1C-4816-90B8-CBAE35F96E0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4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Noisy labels.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279D59-5F1C-4816-90B8-CBAE35F96E0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25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find before Twitter, and can</a:t>
            </a:r>
            <a:r>
              <a:rPr lang="en-US" baseline="0" dirty="0" smtClean="0"/>
              <a:t> also find bots that Twitter does not.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279D59-5F1C-4816-90B8-CBAE35F96E0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446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2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What are the three different colors?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279D59-5F1C-4816-90B8-CBAE35F96E0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4157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straightforward</a:t>
            </a:r>
            <a:r>
              <a:rPr lang="en-US" baseline="0" dirty="0" smtClean="0"/>
              <a:t> (2000 limit).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279D59-5F1C-4816-90B8-CBAE35F96E0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9382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 has done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279D59-5F1C-4816-90B8-CBAE35F96E0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929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Tahora</a:t>
            </a:r>
            <a:r>
              <a:rPr lang="en-US" dirty="0" smtClean="0"/>
              <a:t>: Go into more detail about the</a:t>
            </a:r>
            <a:r>
              <a:rPr lang="en-US" baseline="0" dirty="0" smtClean="0"/>
              <a:t> specific heuristics.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279D59-5F1C-4816-90B8-CBAE35F96E0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877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12k </a:t>
            </a:r>
            <a:r>
              <a:rPr lang="en-US" dirty="0" err="1" smtClean="0"/>
              <a:t>retweets</a:t>
            </a:r>
            <a:r>
              <a:rPr lang="en-US" dirty="0" smtClean="0"/>
              <a:t> in first hour.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E3BB6A-C8C6-4CE1-B31D-D41FC741C6B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883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McDonalds paid for their </a:t>
            </a:r>
            <a:r>
              <a:rPr lang="en-US" dirty="0" err="1" smtClean="0"/>
              <a:t>hashtag</a:t>
            </a:r>
            <a:r>
              <a:rPr lang="en-US" baseline="0" dirty="0" smtClean="0"/>
              <a:t> to be promoted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E3BB6A-C8C6-4CE1-B31D-D41FC741C6B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128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Everett M. Rogers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(March 6, 1931–October 21, 2004) was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munication studies"/>
              </a:rPr>
              <a:t>communication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Scholar"/>
              </a:rPr>
              <a:t>scholar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Sociologist"/>
              </a:rPr>
              <a:t>sociologist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writer, and teacher. He is best known for originating the </a:t>
            </a:r>
            <a:r>
              <a:rPr lang="en-US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Diffusion of innovations"/>
              </a:rPr>
              <a:t>diffusion of innovations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theory and for introducing the term </a:t>
            </a:r>
            <a:r>
              <a:rPr lang="en-US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Early adopter"/>
              </a:rPr>
              <a:t>early adopter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Peter J. </a:t>
            </a:r>
            <a:r>
              <a:rPr lang="en-US" dirty="0" err="1" smtClean="0"/>
              <a:t>Richerson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Diffusion of Innovations is the spread of ideas from one society to another or from a focus or institution within a society to other parts of that society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E3BB6A-C8C6-4CE1-B31D-D41FC741C6B0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189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coercion</a:t>
            </a:r>
            <a:r>
              <a:rPr lang="en-US" baseline="0" dirty="0" smtClean="0"/>
              <a:t> – 97% accuracy</a:t>
            </a:r>
          </a:p>
          <a:p>
            <a:r>
              <a:rPr lang="en-US" baseline="0" dirty="0" smtClean="0"/>
              <a:t>Coercion – 68% accuracy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E3BB6A-C8C6-4CE1-B31D-D41FC741C6B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292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37B5FF6-E965-4A94-A869-B7927D0C1DB6}" type="slidenum">
              <a:rPr lang="en-US"/>
              <a:pPr/>
              <a:t>27</a:t>
            </a:fld>
            <a:endParaRPr lang="en-US"/>
          </a:p>
        </p:txBody>
      </p:sp>
      <p:sp>
        <p:nvSpPr>
          <p:cNvPr id="77825" name="Text Box 1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lIns="89640" tIns="45000" rIns="89640" bIns="45000">
            <a:normAutofit fontScale="25000" lnSpcReduction="20000"/>
          </a:bodyPr>
          <a:lstStyle/>
          <a:p>
            <a:pPr eaLnBrk="1">
              <a:spcBef>
                <a:spcPct val="0"/>
              </a:spcBef>
            </a:pPr>
            <a:r>
              <a:rPr lang="en-US" sz="2000">
                <a:latin typeface="+mn-lt" charset="0"/>
                <a:ea typeface="+mn-ea" charset="0"/>
                <a:cs typeface="+mn-ea" charset="0"/>
              </a:rPr>
              <a:t>This is from kleinberg’s book</a:t>
            </a:r>
          </a:p>
        </p:txBody>
      </p:sp>
      <p:sp>
        <p:nvSpPr>
          <p:cNvPr id="77826" name="Rectangle 2"/>
          <p:cNvSpPr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89640" tIns="45000" rIns="89640" bIns="45000"/>
          <a:lstStyle/>
          <a:p>
            <a:pPr>
              <a:lnSpc>
                <a:spcPct val="100000"/>
              </a:lnSpc>
            </a:pPr>
            <a:fld id="{CDD57786-9CEC-49DF-98CC-7553D205D1B4}" type="slidenum">
              <a:rPr lang="en-US">
                <a:solidFill>
                  <a:srgbClr val="000000"/>
                </a:solidFill>
                <a:latin typeface="+mn-lt" charset="0"/>
                <a:ea typeface="+mn-ea" charset="0"/>
                <a:cs typeface="+mn-ea" charset="0"/>
              </a:rPr>
              <a:pPr>
                <a:lnSpc>
                  <a:spcPct val="100000"/>
                </a:lnSpc>
              </a:pPr>
              <a:t>27</a:t>
            </a:fld>
            <a:endParaRPr lang="en-US">
              <a:solidFill>
                <a:srgbClr val="000000"/>
              </a:solidFill>
              <a:latin typeface="+mn-lt" charset="0"/>
              <a:ea typeface="+mn-ea" charset="0"/>
              <a:cs typeface="+mn-e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793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also explains the dependence path </a:t>
            </a:r>
            <a:r>
              <a:rPr lang="en-US" baseline="0" dirty="0" err="1" smtClean="0"/>
              <a:t>phenominon</a:t>
            </a:r>
            <a:r>
              <a:rPr lang="en-US" baseline="0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E3BB6A-C8C6-4CE1-B31D-D41FC741C6B0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266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3A91FB8-CB27-4925-B6E5-6E2CEF51E033}" type="slidenum">
              <a:rPr lang="en-US"/>
              <a:pPr/>
              <a:t>39</a:t>
            </a:fld>
            <a:endParaRPr lang="en-US"/>
          </a:p>
        </p:txBody>
      </p:sp>
      <p:sp>
        <p:nvSpPr>
          <p:cNvPr id="5939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7600" y="706438"/>
            <a:ext cx="4646613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7388" y="4414838"/>
            <a:ext cx="5505450" cy="418306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824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0" y="3048000"/>
            <a:ext cx="9144000" cy="11430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none"/>
        </p:style>
        <p:txBody>
          <a:bodyPr/>
          <a:lstStyle>
            <a:lvl1pPr>
              <a:defRPr sz="4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1524000" y="990600"/>
            <a:ext cx="6096000" cy="914400"/>
          </a:xfrm>
          <a:prstGeom prst="rect">
            <a:avLst/>
          </a:prstGeom>
        </p:spPr>
        <p:txBody>
          <a:bodyPr/>
          <a:lstStyle>
            <a:lvl1pPr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Social Media Mining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1905000" y="4495800"/>
            <a:ext cx="5486400" cy="1676400"/>
          </a:xfrm>
          <a:prstGeom prst="rect">
            <a:avLst/>
          </a:prstGeom>
        </p:spPr>
        <p:txBody>
          <a:bodyPr/>
          <a:lstStyle>
            <a:lvl1pPr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buNone/>
              <a:defRPr sz="1400"/>
            </a:lvl2pPr>
            <a:lvl3pPr algn="ctr">
              <a:buNone/>
              <a:defRPr sz="1400"/>
            </a:lvl3pPr>
            <a:lvl4pPr algn="ctr">
              <a:buNone/>
              <a:defRPr sz="1400"/>
            </a:lvl4pPr>
            <a:lvl5pPr algn="ctr">
              <a:buNone/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0803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3992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61366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831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31A6B94-3080-0E44-B50C-B621109A76F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26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Main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0" y="3048000"/>
            <a:ext cx="9144000" cy="11430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none"/>
        </p:style>
        <p:txBody>
          <a:bodyPr/>
          <a:lstStyle>
            <a:lvl1pPr>
              <a:defRPr sz="40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1524000" y="990600"/>
            <a:ext cx="6096000" cy="914400"/>
          </a:xfrm>
          <a:prstGeom prst="rect">
            <a:avLst/>
          </a:prstGeom>
        </p:spPr>
        <p:txBody>
          <a:bodyPr/>
          <a:lstStyle>
            <a:lvl1pPr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Social Media Mining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1905000" y="4495800"/>
            <a:ext cx="5486400" cy="1676400"/>
          </a:xfrm>
          <a:prstGeom prst="rect">
            <a:avLst/>
          </a:prstGeom>
        </p:spPr>
        <p:txBody>
          <a:bodyPr/>
          <a:lstStyle>
            <a:lvl1pPr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ctr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algn="ctr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algn="ctr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algn="ctr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9911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4038600" cy="54102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defRPr lang="en-US" sz="2400" kern="120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defRPr lang="en-US" sz="2400" kern="120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defRPr lang="en-US" sz="2400" kern="120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defRPr lang="en-US" sz="2400" kern="120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defRPr lang="en-US" sz="240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4648200" y="914400"/>
            <a:ext cx="4038600" cy="54102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defRPr lang="en-US" sz="2400" kern="120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defRPr lang="en-US" sz="2400" kern="120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defRPr lang="en-US" sz="2400" kern="120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defRPr lang="en-US" sz="2400" kern="120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defRPr lang="en-US" sz="240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41404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vert="horz" wrap="square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800" b="1" kern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128459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7" hasCustomPrompt="1"/>
          </p:nvPr>
        </p:nvSpPr>
        <p:spPr>
          <a:xfrm>
            <a:off x="1981200" y="3886200"/>
            <a:ext cx="6858000" cy="2438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 anchor="ctr" anchorCtr="0">
            <a:normAutofit/>
          </a:bodyPr>
          <a:lstStyle>
            <a:lvl1pPr algn="l">
              <a:buFont typeface="Arial" pitchFamily="34" charset="0"/>
              <a:buChar char="•"/>
              <a:defRPr sz="3600" b="1">
                <a:solidFill>
                  <a:schemeClr val="accent6">
                    <a:lumMod val="75000"/>
                  </a:schemeClr>
                </a:solidFill>
              </a:defRPr>
            </a:lvl1pPr>
            <a:lvl2pPr algn="l">
              <a:defRPr sz="2000"/>
            </a:lvl2pPr>
            <a:lvl3pPr algn="l">
              <a:defRPr sz="18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smtClean="0"/>
              <a:t>Click to edit subtitle</a:t>
            </a:r>
          </a:p>
          <a:p>
            <a:pPr lvl="1"/>
            <a:endParaRPr lang="en-US" dirty="0" smtClean="0"/>
          </a:p>
          <a:p>
            <a:pPr lvl="2"/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838200"/>
            <a:ext cx="9144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81000" y="934720"/>
            <a:ext cx="8458200" cy="28956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b="1" kern="1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33400"/>
            <a:ext cx="9144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gradFill>
            <a:gsLst>
              <a:gs pos="0">
                <a:schemeClr val="accent6">
                  <a:shade val="51000"/>
                  <a:satMod val="130000"/>
                  <a:alpha val="60000"/>
                </a:schemeClr>
              </a:gs>
              <a:gs pos="80000">
                <a:schemeClr val="accent6">
                  <a:shade val="93000"/>
                  <a:satMod val="13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vert="horz" wrap="square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xt We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41404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vert="horz" wrap="square" anchor="ctr" anchorCtr="0">
            <a:no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r>
              <a:rPr lang="en-US" sz="2800" b="1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Next Week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seful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41404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vert="horz" wrap="square" anchor="ctr" anchorCtr="0">
            <a:no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r>
              <a:rPr lang="en-US" sz="2800" b="1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Useful Links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41404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vert="horz" wrap="square" anchor="ctr" anchorCtr="0">
            <a:no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r>
              <a:rPr lang="en-US" sz="2800" b="1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References</a:t>
            </a:r>
            <a:endParaRPr lang="en-US" sz="3000" b="1" kern="1200" dirty="0" smtClean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41404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vert="horz" wrap="square" anchor="ctr" anchorCtr="0">
            <a:no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r>
              <a:rPr lang="en-US" sz="2800" b="1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Questions</a:t>
            </a:r>
            <a:endParaRPr lang="en-US" sz="3000" b="1" kern="1200" dirty="0" smtClean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41404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vert="horz" wrap="square" anchor="ctr" anchorCtr="0">
            <a:no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r>
              <a:rPr lang="en-US" sz="2800" b="1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Summary</a:t>
            </a:r>
            <a:endParaRPr lang="en-US" sz="3000" b="1" kern="1200" dirty="0" smtClean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777235" y="6581001"/>
            <a:ext cx="396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B637103-1419-456F-855C-A57A93F3EF38}" type="slidenum">
              <a:rPr lang="en-US" sz="1200" smtClean="0">
                <a:solidFill>
                  <a:schemeClr val="bg1"/>
                </a:solidFill>
              </a:rPr>
              <a:pPr/>
              <a:t>‹#›</a:t>
            </a:fld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0" y="6553200"/>
            <a:ext cx="8763001" cy="304801"/>
            <a:chOff x="0" y="6553200"/>
            <a:chExt cx="9144001" cy="304801"/>
          </a:xfrm>
          <a:solidFill>
            <a:srgbClr val="414042"/>
          </a:solidFill>
        </p:grpSpPr>
        <p:sp>
          <p:nvSpPr>
            <p:cNvPr id="16" name="TextBox 15"/>
            <p:cNvSpPr txBox="1"/>
            <p:nvPr/>
          </p:nvSpPr>
          <p:spPr>
            <a:xfrm>
              <a:off x="0" y="6553200"/>
              <a:ext cx="2226365" cy="304801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noAutofit/>
            </a:bodyPr>
            <a:lstStyle/>
            <a:p>
              <a:pPr algn="l"/>
              <a:r>
                <a:rPr lang="en-US" sz="1400" b="1" i="0" cap="none" spc="0" dirty="0" smtClean="0">
                  <a:ln>
                    <a:noFill/>
                  </a:ln>
                  <a:solidFill>
                    <a:schemeClr val="bg1"/>
                  </a:solidFill>
                  <a:effectLst/>
                </a:rPr>
                <a:t>Social</a:t>
              </a:r>
              <a:r>
                <a:rPr lang="en-US" sz="1400" b="1" i="0" cap="none" spc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</a:rPr>
                <a:t> </a:t>
              </a:r>
              <a:r>
                <a:rPr lang="en-US" sz="1400" b="1" i="0" cap="none" spc="0" dirty="0" smtClean="0">
                  <a:ln>
                    <a:noFill/>
                  </a:ln>
                  <a:solidFill>
                    <a:schemeClr val="bg1"/>
                  </a:solidFill>
                  <a:effectLst/>
                </a:rPr>
                <a:t>Media</a:t>
              </a:r>
              <a:r>
                <a:rPr lang="en-US" sz="1400" b="1" i="0" cap="none" spc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</a:rPr>
                <a:t> </a:t>
              </a:r>
              <a:r>
                <a:rPr lang="en-US" sz="1400" b="1" i="0" cap="none" spc="0" dirty="0" smtClean="0">
                  <a:ln>
                    <a:noFill/>
                  </a:ln>
                  <a:solidFill>
                    <a:schemeClr val="bg1"/>
                  </a:solidFill>
                  <a:effectLst/>
                </a:rPr>
                <a:t>Mining</a:t>
              </a:r>
              <a:endParaRPr lang="en-US" sz="1400" b="1" i="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 userDrawn="1"/>
          </p:nvSpPr>
          <p:spPr>
            <a:xfrm>
              <a:off x="2226366" y="6553200"/>
              <a:ext cx="6917635" cy="30480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 anchor="ctr" anchorCtr="0">
              <a:noAutofit/>
            </a:bodyPr>
            <a:lstStyle/>
            <a:p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i="1" cap="none" spc="0" dirty="0" smtClean="0">
                  <a:ln>
                    <a:noFill/>
                  </a:ln>
                  <a:solidFill>
                    <a:schemeClr val="tx1"/>
                  </a:solidFill>
                  <a:effectLst/>
                </a:rPr>
                <a:t>Measures and</a:t>
              </a:r>
              <a:r>
                <a:rPr lang="en-US" sz="1400" b="1" i="1" cap="none" spc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rPr>
                <a:t> Metrics</a:t>
              </a:r>
              <a:endParaRPr lang="en-US" sz="1400" b="1" i="1" cap="none" spc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841581" y="6576238"/>
            <a:ext cx="301306" cy="2834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rmAutofit/>
          </a:bodyPr>
          <a:lstStyle/>
          <a:p>
            <a:pPr algn="ctr"/>
            <a:fld id="{FB637103-1419-456F-855C-A57A93F3EF38}" type="slidenum">
              <a:rPr lang="en-US" sz="1200" b="1" smtClean="0">
                <a:solidFill>
                  <a:schemeClr val="tx1"/>
                </a:solidFill>
              </a:rPr>
              <a:pPr algn="ctr"/>
              <a:t>‹#›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grpSp>
        <p:nvGrpSpPr>
          <p:cNvPr id="3" name="Group 8"/>
          <p:cNvGrpSpPr/>
          <p:nvPr/>
        </p:nvGrpSpPr>
        <p:grpSpPr>
          <a:xfrm>
            <a:off x="0" y="6553200"/>
            <a:ext cx="8763001" cy="304801"/>
            <a:chOff x="0" y="6553200"/>
            <a:chExt cx="9144001" cy="304801"/>
          </a:xfrm>
          <a:solidFill>
            <a:srgbClr val="414042"/>
          </a:solidFill>
        </p:grpSpPr>
        <p:sp>
          <p:nvSpPr>
            <p:cNvPr id="10" name="TextBox 9"/>
            <p:cNvSpPr txBox="1"/>
            <p:nvPr/>
          </p:nvSpPr>
          <p:spPr>
            <a:xfrm>
              <a:off x="0" y="6553200"/>
              <a:ext cx="2226365" cy="304801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noAutofit/>
            </a:bodyPr>
            <a:lstStyle/>
            <a:p>
              <a:pPr algn="l"/>
              <a:r>
                <a:rPr lang="en-US" sz="1400" b="1" i="0" cap="none" spc="0" dirty="0" smtClean="0">
                  <a:ln>
                    <a:noFill/>
                  </a:ln>
                  <a:solidFill>
                    <a:schemeClr val="bg1"/>
                  </a:solidFill>
                  <a:effectLst/>
                </a:rPr>
                <a:t>Social</a:t>
              </a:r>
              <a:r>
                <a:rPr lang="en-US" sz="1400" b="1" i="0" cap="none" spc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</a:rPr>
                <a:t> </a:t>
              </a:r>
              <a:r>
                <a:rPr lang="en-US" sz="1400" b="1" i="0" cap="none" spc="0" dirty="0" smtClean="0">
                  <a:ln>
                    <a:noFill/>
                  </a:ln>
                  <a:solidFill>
                    <a:schemeClr val="bg1"/>
                  </a:solidFill>
                  <a:effectLst/>
                </a:rPr>
                <a:t>Media</a:t>
              </a:r>
              <a:r>
                <a:rPr lang="en-US" sz="1400" b="1" i="0" cap="none" spc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</a:rPr>
                <a:t> </a:t>
              </a:r>
              <a:r>
                <a:rPr lang="en-US" sz="1400" b="1" i="0" cap="none" spc="0" dirty="0" smtClean="0">
                  <a:ln>
                    <a:noFill/>
                  </a:ln>
                  <a:solidFill>
                    <a:schemeClr val="bg1"/>
                  </a:solidFill>
                  <a:effectLst/>
                </a:rPr>
                <a:t>Mining</a:t>
              </a:r>
              <a:endParaRPr lang="en-US" sz="1400" b="1" i="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2226366" y="6553200"/>
              <a:ext cx="6917635" cy="30480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 anchor="ctr" anchorCtr="0">
              <a:noAutofit/>
            </a:bodyPr>
            <a:lstStyle/>
            <a:p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i="1" cap="none" spc="0" dirty="0" smtClean="0">
                  <a:ln>
                    <a:noFill/>
                  </a:ln>
                  <a:solidFill>
                    <a:schemeClr val="tx1"/>
                  </a:solidFill>
                  <a:effectLst/>
                </a:rPr>
                <a:t>Information</a:t>
              </a:r>
              <a:r>
                <a:rPr lang="en-US" sz="1400" b="1" i="1" cap="none" spc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rPr>
                <a:t> Diffusion</a:t>
              </a:r>
              <a:endParaRPr lang="en-US" sz="1400" b="1" i="1" cap="none" spc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76" r:id="rId10"/>
    <p:sldLayoutId id="2147483690" r:id="rId11"/>
    <p:sldLayoutId id="2147483691" r:id="rId12"/>
    <p:sldLayoutId id="2147483692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Relationship Id="rId3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4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tweettracker.fulton.asu.edu/tda/" TargetMode="External"/><Relationship Id="rId5" Type="http://schemas.openxmlformats.org/officeDocument/2006/relationships/hyperlink" Target="bit.ly/twitter-da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jpeg"/><Relationship Id="rId3" Type="http://schemas.openxmlformats.org/officeDocument/2006/relationships/image" Target="../media/image26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png"/><Relationship Id="rId20" Type="http://schemas.openxmlformats.org/officeDocument/2006/relationships/image" Target="../media/image51.png"/><Relationship Id="rId21" Type="http://schemas.microsoft.com/office/2007/relationships/hdphoto" Target="../media/hdphoto9.wdp"/><Relationship Id="rId22" Type="http://schemas.microsoft.com/office/2007/relationships/hdphoto" Target="../media/hdphoto10.wdp"/><Relationship Id="rId23" Type="http://schemas.microsoft.com/office/2007/relationships/hdphoto" Target="../media/hdphoto11.wdp"/><Relationship Id="rId24" Type="http://schemas.openxmlformats.org/officeDocument/2006/relationships/image" Target="../media/image52.png"/><Relationship Id="rId10" Type="http://schemas.microsoft.com/office/2007/relationships/hdphoto" Target="../media/hdphoto4.wdp"/><Relationship Id="rId11" Type="http://schemas.microsoft.com/office/2007/relationships/hdphoto" Target="../media/hdphoto5.wdp"/><Relationship Id="rId12" Type="http://schemas.microsoft.com/office/2007/relationships/hdphoto" Target="../media/hdphoto6.wdp"/><Relationship Id="rId13" Type="http://schemas.microsoft.com/office/2007/relationships/hdphoto" Target="../media/hdphoto7.wdp"/><Relationship Id="rId14" Type="http://schemas.openxmlformats.org/officeDocument/2006/relationships/image" Target="../media/image46.png"/><Relationship Id="rId15" Type="http://schemas.openxmlformats.org/officeDocument/2006/relationships/image" Target="../media/image47.png"/><Relationship Id="rId16" Type="http://schemas.microsoft.com/office/2007/relationships/hdphoto" Target="../media/hdphoto8.wdp"/><Relationship Id="rId17" Type="http://schemas.openxmlformats.org/officeDocument/2006/relationships/image" Target="../media/image48.png"/><Relationship Id="rId18" Type="http://schemas.openxmlformats.org/officeDocument/2006/relationships/image" Target="../media/image49.png"/><Relationship Id="rId19" Type="http://schemas.openxmlformats.org/officeDocument/2006/relationships/image" Target="../media/image50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Relationship Id="rId4" Type="http://schemas.microsoft.com/office/2007/relationships/hdphoto" Target="../media/hdphoto1.wdp"/><Relationship Id="rId5" Type="http://schemas.openxmlformats.org/officeDocument/2006/relationships/image" Target="../media/image43.png"/><Relationship Id="rId6" Type="http://schemas.microsoft.com/office/2007/relationships/hdphoto" Target="../media/hdphoto2.wdp"/><Relationship Id="rId7" Type="http://schemas.openxmlformats.org/officeDocument/2006/relationships/image" Target="../media/image44.png"/><Relationship Id="rId8" Type="http://schemas.microsoft.com/office/2007/relationships/hdphoto" Target="../media/hdphoto3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microsoft.com/office/2007/relationships/hdphoto" Target="../media/hdphoto12.wdp"/><Relationship Id="rId8" Type="http://schemas.openxmlformats.org/officeDocument/2006/relationships/image" Target="../media/image63.png"/><Relationship Id="rId9" Type="http://schemas.microsoft.com/office/2007/relationships/hdphoto" Target="../media/hdphoto13.wdp"/><Relationship Id="rId10" Type="http://schemas.openxmlformats.org/officeDocument/2006/relationships/image" Target="../media/image64.png"/><Relationship Id="rId11" Type="http://schemas.openxmlformats.org/officeDocument/2006/relationships/image" Target="../media/image65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png"/><Relationship Id="rId20" Type="http://schemas.openxmlformats.org/officeDocument/2006/relationships/image" Target="../media/image66.png"/><Relationship Id="rId21" Type="http://schemas.microsoft.com/office/2007/relationships/hdphoto" Target="../media/hdphoto14.wdp"/><Relationship Id="rId10" Type="http://schemas.microsoft.com/office/2007/relationships/hdphoto" Target="../media/hdphoto8.wdp"/><Relationship Id="rId11" Type="http://schemas.microsoft.com/office/2007/relationships/hdphoto" Target="../media/hdphoto1.wdp"/><Relationship Id="rId12" Type="http://schemas.openxmlformats.org/officeDocument/2006/relationships/image" Target="../media/image43.png"/><Relationship Id="rId13" Type="http://schemas.microsoft.com/office/2007/relationships/hdphoto" Target="../media/hdphoto2.wdp"/><Relationship Id="rId14" Type="http://schemas.microsoft.com/office/2007/relationships/hdphoto" Target="../media/hdphoto3.wdp"/><Relationship Id="rId15" Type="http://schemas.openxmlformats.org/officeDocument/2006/relationships/image" Target="../media/image45.png"/><Relationship Id="rId16" Type="http://schemas.microsoft.com/office/2007/relationships/hdphoto" Target="../media/hdphoto4.wdp"/><Relationship Id="rId17" Type="http://schemas.microsoft.com/office/2007/relationships/hdphoto" Target="../media/hdphoto9.wdp"/><Relationship Id="rId18" Type="http://schemas.microsoft.com/office/2007/relationships/hdphoto" Target="../media/hdphoto10.wdp"/><Relationship Id="rId19" Type="http://schemas.microsoft.com/office/2007/relationships/hdphoto" Target="../media/hdphoto11.wdp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4.png"/><Relationship Id="rId3" Type="http://schemas.microsoft.com/office/2007/relationships/hdphoto" Target="../media/hdphoto5.wdp"/><Relationship Id="rId4" Type="http://schemas.openxmlformats.org/officeDocument/2006/relationships/image" Target="../media/image51.png"/><Relationship Id="rId5" Type="http://schemas.microsoft.com/office/2007/relationships/hdphoto" Target="../media/hdphoto6.wdp"/><Relationship Id="rId6" Type="http://schemas.openxmlformats.org/officeDocument/2006/relationships/image" Target="../media/image42.png"/><Relationship Id="rId7" Type="http://schemas.microsoft.com/office/2007/relationships/hdphoto" Target="../media/hdphoto7.wdp"/><Relationship Id="rId8" Type="http://schemas.openxmlformats.org/officeDocument/2006/relationships/image" Target="../media/image4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microsoft.com/office/2007/relationships/hdphoto" Target="../media/hdphoto8.wdp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jpg"/><Relationship Id="rId7" Type="http://schemas.openxmlformats.org/officeDocument/2006/relationships/image" Target="../media/image72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3.xml"/><Relationship Id="rId3" Type="http://schemas.openxmlformats.org/officeDocument/2006/relationships/image" Target="../media/image7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4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5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4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7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8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8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9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8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8.png"/><Relationship Id="rId3" Type="http://schemas.openxmlformats.org/officeDocument/2006/relationships/image" Target="../media/image9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1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asuhoneypotdata" TargetMode="External"/><Relationship Id="rId4" Type="http://schemas.openxmlformats.org/officeDocument/2006/relationships/hyperlink" Target="http://bit.ly/crapresources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infolab.tamu.edu/data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3.png"/><Relationship Id="rId5" Type="http://schemas.openxmlformats.org/officeDocument/2006/relationships/hyperlink" Target="http://tweettracker.fulton.asu.edu/tda/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6.png"/><Relationship Id="rId3" Type="http://schemas.openxmlformats.org/officeDocument/2006/relationships/hyperlink" Target="http://dmml.asu.edu/sm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3124200"/>
            <a:ext cx="9144000" cy="1143000"/>
          </a:xfrm>
        </p:spPr>
        <p:txBody>
          <a:bodyPr/>
          <a:lstStyle/>
          <a:p>
            <a:r>
              <a:rPr lang="en-US" dirty="0" smtClean="0"/>
              <a:t>Social Media Mining:</a:t>
            </a:r>
            <a:br>
              <a:rPr lang="en-US" dirty="0" smtClean="0"/>
            </a:br>
            <a:r>
              <a:rPr lang="en-US" dirty="0" smtClean="0"/>
              <a:t>The Good Parts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600" dirty="0" smtClean="0"/>
              <a:t>Fred Morstatter</a:t>
            </a:r>
            <a:endParaRPr lang="en-US" sz="1600" dirty="0"/>
          </a:p>
          <a:p>
            <a:r>
              <a:rPr lang="en-US" sz="1600" dirty="0" err="1" smtClean="0"/>
              <a:t>fredmors@isi.edu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b="1" dirty="0"/>
              <a:t>CSCI 544: Natural Language Processing</a:t>
            </a:r>
          </a:p>
          <a:p>
            <a:r>
              <a:rPr lang="en-US" sz="1600" dirty="0" smtClean="0"/>
              <a:t>November 29, 2017</a:t>
            </a:r>
            <a:endParaRPr lang="en-US" sz="1600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3505200" cy="5410200"/>
          </a:xfrm>
        </p:spPr>
        <p:txBody>
          <a:bodyPr>
            <a:normAutofit lnSpcReduction="10000"/>
          </a:bodyPr>
          <a:lstStyle/>
          <a:p>
            <a:pPr marL="0" indent="1588">
              <a:buNone/>
            </a:pPr>
            <a:r>
              <a:rPr lang="en-US" dirty="0">
                <a:solidFill>
                  <a:srgbClr val="E20000"/>
                </a:solidFill>
              </a:rPr>
              <a:t>Online Social Networks are web-based services that allow individuals and communities to connect with real world friends and acquaintances online</a:t>
            </a:r>
          </a:p>
          <a:p>
            <a:r>
              <a:rPr lang="en-US" dirty="0"/>
              <a:t>Interactions</a:t>
            </a:r>
          </a:p>
          <a:p>
            <a:pPr lvl="1"/>
            <a:r>
              <a:rPr lang="en-US" dirty="0"/>
              <a:t>Friendship interaction</a:t>
            </a:r>
          </a:p>
          <a:p>
            <a:pPr lvl="2"/>
            <a:r>
              <a:rPr lang="en-US" dirty="0"/>
              <a:t>Friends, like, comments, …</a:t>
            </a:r>
          </a:p>
          <a:p>
            <a:pPr lvl="1"/>
            <a:r>
              <a:rPr lang="en-US" dirty="0"/>
              <a:t>Media Sharing</a:t>
            </a:r>
          </a:p>
          <a:p>
            <a:pPr lvl="1"/>
            <a:r>
              <a:rPr lang="en-US" dirty="0"/>
              <a:t>Sending and receiving messages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Facebook.com</a:t>
            </a:r>
          </a:p>
          <a:p>
            <a:pPr lvl="1"/>
            <a:r>
              <a:rPr lang="en-US" dirty="0"/>
              <a:t>MySpace.com</a:t>
            </a:r>
          </a:p>
          <a:p>
            <a:pPr lvl="1"/>
            <a:r>
              <a:rPr lang="en-US" dirty="0"/>
              <a:t>Bebo.com</a:t>
            </a:r>
          </a:p>
          <a:p>
            <a:pPr lvl="1"/>
            <a:r>
              <a:rPr lang="en-US" dirty="0"/>
              <a:t>Orkut.com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Social Networking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9800" y="3124200"/>
            <a:ext cx="2981120" cy="2456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 descr="http://blogs.msdn.com/cfs-filesystemfile.ashx/__key/communityserver-components-postattachments/00-09-98-14-38/MySpace-Defaul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754" y="3581400"/>
            <a:ext cx="2812493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70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Microblogging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1588">
              <a:buNone/>
            </a:pPr>
            <a:r>
              <a:rPr lang="en-US" dirty="0"/>
              <a:t>Microblogging can be considered as a counterpart to blogging, but with limited content </a:t>
            </a:r>
          </a:p>
          <a:p>
            <a:r>
              <a:rPr lang="en-US" dirty="0"/>
              <a:t>Usage</a:t>
            </a:r>
          </a:p>
          <a:p>
            <a:pPr lvl="1"/>
            <a:r>
              <a:rPr lang="en-US" dirty="0"/>
              <a:t>communication medium </a:t>
            </a:r>
          </a:p>
          <a:p>
            <a:pPr lvl="1"/>
            <a:r>
              <a:rPr lang="en-US" dirty="0"/>
              <a:t>social interaction </a:t>
            </a:r>
          </a:p>
          <a:p>
            <a:pPr lvl="1"/>
            <a:r>
              <a:rPr lang="en-US" dirty="0"/>
              <a:t>citizen journalism</a:t>
            </a:r>
          </a:p>
          <a:p>
            <a:r>
              <a:rPr lang="en-US" dirty="0"/>
              <a:t>Service Providers:</a:t>
            </a:r>
          </a:p>
          <a:p>
            <a:pPr lvl="1"/>
            <a:r>
              <a:rPr lang="en-US" dirty="0"/>
              <a:t>Twitter</a:t>
            </a:r>
          </a:p>
          <a:p>
            <a:pPr lvl="1"/>
            <a:r>
              <a:rPr lang="en-US" dirty="0"/>
              <a:t>Google buzz</a:t>
            </a:r>
          </a:p>
        </p:txBody>
      </p:sp>
      <p:pic>
        <p:nvPicPr>
          <p:cNvPr id="5122" name="Picture 2" descr="http://www.marioarmstrong.com/wp-content/uploads/2012/09/mario-new-twitter-600x3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362200"/>
            <a:ext cx="3265715" cy="182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839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Wiki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4038600" cy="5318760"/>
          </a:xfrm>
        </p:spPr>
        <p:txBody>
          <a:bodyPr>
            <a:normAutofit fontScale="77500" lnSpcReduction="20000"/>
          </a:bodyPr>
          <a:lstStyle/>
          <a:p>
            <a:pPr marL="0" indent="1588">
              <a:buNone/>
            </a:pPr>
            <a:r>
              <a:rPr lang="en-US" dirty="0"/>
              <a:t>A wiki is a collaborative editing environment that allows users to develop Web pages using a simplified markup language</a:t>
            </a:r>
          </a:p>
          <a:p>
            <a:endParaRPr lang="en-US" dirty="0"/>
          </a:p>
          <a:p>
            <a:r>
              <a:rPr lang="en-US" dirty="0"/>
              <a:t>Wikipedia allows interested individuals to collaboratively develop articles on a variety of subjects. </a:t>
            </a:r>
          </a:p>
          <a:p>
            <a:endParaRPr lang="en-US" dirty="0"/>
          </a:p>
          <a:p>
            <a:r>
              <a:rPr lang="en-US" dirty="0"/>
              <a:t>Using the wisdom of crowds effectively, it has become a comprehensive repository of information useful to a variety of individuals</a:t>
            </a:r>
          </a:p>
          <a:p>
            <a:endParaRPr lang="en-US" dirty="0"/>
          </a:p>
        </p:txBody>
      </p:sp>
      <p:pic>
        <p:nvPicPr>
          <p:cNvPr id="6146" name="Picture 2" descr="https://upload.wikimedia.org/wikipedia/en/d/dd/Wiki_Search_Bar_Concep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143000"/>
            <a:ext cx="4425507" cy="240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884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News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1588">
              <a:buNone/>
            </a:pPr>
            <a:r>
              <a:rPr lang="en-US" dirty="0"/>
              <a:t>Social News refers to the sharing and selection of news stories and articles by a community of users. </a:t>
            </a:r>
          </a:p>
          <a:p>
            <a:r>
              <a:rPr lang="en-US" dirty="0"/>
              <a:t>Users can share articles that they believe would interest the community </a:t>
            </a:r>
          </a:p>
          <a:p>
            <a:r>
              <a:rPr lang="en-US" dirty="0" smtClean="0"/>
              <a:t>Examples:</a:t>
            </a:r>
            <a:endParaRPr lang="en-US" dirty="0"/>
          </a:p>
          <a:p>
            <a:pPr lvl="1"/>
            <a:r>
              <a:rPr lang="en-US" dirty="0" smtClean="0"/>
              <a:t>Digg</a:t>
            </a:r>
            <a:endParaRPr lang="en-US" dirty="0"/>
          </a:p>
          <a:p>
            <a:pPr lvl="1"/>
            <a:r>
              <a:rPr lang="en-US" dirty="0"/>
              <a:t>Slashdot</a:t>
            </a:r>
          </a:p>
          <a:p>
            <a:pPr lvl="1"/>
            <a:r>
              <a:rPr lang="en-US" dirty="0" smtClean="0"/>
              <a:t>Reddit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 cstate="print"/>
          <a:srcRect l="6552" t="8962" r="8272"/>
          <a:stretch/>
        </p:blipFill>
        <p:spPr bwMode="auto">
          <a:xfrm>
            <a:off x="5562600" y="3505200"/>
            <a:ext cx="2971800" cy="1842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 descr="http://www.catonmat.net/blog/wp-content/uploads/2008/07/reddit-page-big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886200"/>
            <a:ext cx="2847975" cy="240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932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Opinion, Review, and Ratings Websites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3429000" cy="5318760"/>
          </a:xfrm>
        </p:spPr>
        <p:txBody>
          <a:bodyPr>
            <a:normAutofit fontScale="70000" lnSpcReduction="20000"/>
          </a:bodyPr>
          <a:lstStyle/>
          <a:p>
            <a:pPr marL="0" indent="1588">
              <a:buNone/>
            </a:pPr>
            <a:r>
              <a:rPr lang="en-US" dirty="0"/>
              <a:t>Opinion, review, and ratings websites are websites whose primary function is to collect and publish user-submitted content in the form of subjective commentary on existing products, services, entertainment, businesses, places, etc. Some commercial sites may serve a secondary purpose as review sites by publishing product reviews submitted by customers. 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Cnet.com</a:t>
            </a:r>
          </a:p>
          <a:p>
            <a:pPr lvl="1"/>
            <a:r>
              <a:rPr lang="en-US" dirty="0"/>
              <a:t>Epinions.com</a:t>
            </a:r>
          </a:p>
          <a:p>
            <a:pPr lvl="1"/>
            <a:r>
              <a:rPr lang="en-US" dirty="0"/>
              <a:t>yelp.com</a:t>
            </a:r>
          </a:p>
          <a:p>
            <a:pPr lvl="1"/>
            <a:r>
              <a:rPr lang="en-US" dirty="0"/>
              <a:t>tripadvisor.com</a:t>
            </a:r>
          </a:p>
        </p:txBody>
      </p:sp>
      <p:pic>
        <p:nvPicPr>
          <p:cNvPr id="10242" name="Picture 2" descr="http://yelp.typepad.com/.a/6a00d83452b44469e2017ee494168d970d-800w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066800"/>
            <a:ext cx="5280482" cy="394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0550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7"/>
          </p:nvPr>
        </p:nvSpPr>
        <p:spPr>
          <a:xfrm>
            <a:off x="685800" y="1752600"/>
            <a:ext cx="7696200" cy="2438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Social Media Mining </a:t>
            </a:r>
            <a:r>
              <a:rPr lang="en-US" b="0" i="1" dirty="0"/>
              <a:t>is the process of representing, analyzing, and extracting meaningful patterns from social media data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72275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Media Mining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610600" cy="531876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Big Data Paradox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Social media data is big, yet not evenly distributed.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Often little data is available for an individual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Obtaining Sufficient Samples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Are our samples reliable representatives of  the full data?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Noise Removal Fallacy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Too much removal makes data more sparse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Noise definition is relative and complicated and is task-dependent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Evaluation Dilemma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When there is no ground truth, how can you evaluate?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5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upload.wikimedia.org/wikipedia/commons/9/9b/Social_Network_Analysis_Visualizat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447641"/>
            <a:ext cx="4267200" cy="31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550" y="533400"/>
            <a:ext cx="7962900" cy="685800"/>
          </a:xfrm>
          <a:prstGeom prst="roundRect">
            <a:avLst/>
          </a:prstGeom>
        </p:spPr>
        <p:txBody>
          <a:bodyPr/>
          <a:lstStyle/>
          <a:p>
            <a:r>
              <a:rPr lang="en-US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Information Diffusion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28600" y="4800600"/>
            <a:ext cx="4648200" cy="1826741"/>
          </a:xfrm>
          <a:prstGeom prst="roundRect">
            <a:avLst/>
          </a:prstGeom>
          <a:solidFill>
            <a:schemeClr val="bg1"/>
          </a:solidFill>
        </p:spPr>
        <p:txBody>
          <a:bodyPr/>
          <a:lstStyle/>
          <a:p>
            <a:pPr algn="l"/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Picture 6" descr="http://www.socialmediatab.com/wp-content/uploads/2012/08/socialMedia-logoblock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676400"/>
            <a:ext cx="4280644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29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 Bowl 2013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915413"/>
            <a:ext cx="6368890" cy="548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5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</a:t>
            </a:r>
            <a:r>
              <a:rPr lang="en-US" dirty="0" err="1" smtClean="0"/>
              <a:t>McDStories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1447800"/>
            <a:ext cx="8331200" cy="3124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40025"/>
            <a:ext cx="9144000" cy="59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79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1200"/>
            <a:ext cx="9144000" cy="330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Diffusion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Diffusion </a:t>
            </a:r>
            <a:r>
              <a:rPr lang="en-US" dirty="0"/>
              <a:t>is studied in a plethora of </a:t>
            </a:r>
            <a:r>
              <a:rPr lang="en-US" dirty="0" smtClean="0"/>
              <a:t>sciences: </a:t>
            </a:r>
          </a:p>
          <a:p>
            <a:pPr lvl="1"/>
            <a:r>
              <a:rPr lang="en-US" dirty="0" smtClean="0"/>
              <a:t>sociology</a:t>
            </a:r>
            <a:r>
              <a:rPr lang="en-US" dirty="0"/>
              <a:t>, epidemiology, and ethnography, which </a:t>
            </a:r>
            <a:r>
              <a:rPr lang="en-US" dirty="0" smtClean="0"/>
              <a:t>can help </a:t>
            </a:r>
            <a:r>
              <a:rPr lang="en-US" dirty="0"/>
              <a:t>social media mining.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Our </a:t>
            </a:r>
            <a:r>
              <a:rPr lang="en-US" dirty="0"/>
              <a:t>focus is on techniques that can </a:t>
            </a:r>
            <a:r>
              <a:rPr lang="en-US" dirty="0" smtClean="0"/>
              <a:t>model information diffusion.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Information diffusion:</a:t>
            </a:r>
            <a:r>
              <a:rPr lang="en-US" dirty="0" smtClean="0"/>
              <a:t> process </a:t>
            </a:r>
            <a:r>
              <a:rPr lang="en-US" dirty="0"/>
              <a:t>by which a piece of information (knowledge) is spread and reaches </a:t>
            </a:r>
            <a:r>
              <a:rPr lang="en-US" dirty="0" smtClean="0"/>
              <a:t>individuals through </a:t>
            </a:r>
            <a:r>
              <a:rPr lang="en-US" dirty="0"/>
              <a:t>interactions.</a:t>
            </a:r>
          </a:p>
        </p:txBody>
      </p:sp>
    </p:spTree>
    <p:extLst>
      <p:ext uri="{BB962C8B-B14F-4D97-AF65-F5344CB8AC3E}">
        <p14:creationId xmlns:p14="http://schemas.microsoft.com/office/powerpoint/2010/main" val="405757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Diffusion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Sender(s</a:t>
            </a:r>
            <a:r>
              <a:rPr lang="en-US" b="1" dirty="0" smtClean="0"/>
              <a:t>): </a:t>
            </a:r>
            <a:r>
              <a:rPr lang="en-US" dirty="0" smtClean="0"/>
              <a:t>Initiate </a:t>
            </a:r>
            <a:r>
              <a:rPr lang="en-US" dirty="0"/>
              <a:t>the </a:t>
            </a:r>
            <a:r>
              <a:rPr lang="en-US" dirty="0" smtClean="0"/>
              <a:t>information diffusion </a:t>
            </a:r>
            <a:r>
              <a:rPr lang="en-US" dirty="0"/>
              <a:t>process;</a:t>
            </a:r>
          </a:p>
          <a:p>
            <a:endParaRPr lang="en-US" dirty="0"/>
          </a:p>
          <a:p>
            <a:r>
              <a:rPr lang="en-US" b="1" dirty="0" smtClean="0"/>
              <a:t>Receiver(s): </a:t>
            </a:r>
            <a:r>
              <a:rPr lang="en-US" dirty="0" smtClean="0"/>
              <a:t>Receive diffused information</a:t>
            </a:r>
            <a:r>
              <a:rPr lang="en-US" dirty="0"/>
              <a:t>. Commonly, the set of receivers is much larger than </a:t>
            </a:r>
            <a:r>
              <a:rPr lang="en-US" dirty="0" smtClean="0"/>
              <a:t>the set </a:t>
            </a:r>
            <a:r>
              <a:rPr lang="en-US" dirty="0"/>
              <a:t>of senders and can overlap with the set of senders; </a:t>
            </a:r>
            <a:r>
              <a:rPr lang="en-US" dirty="0" smtClean="0"/>
              <a:t>and</a:t>
            </a:r>
          </a:p>
          <a:p>
            <a:endParaRPr lang="en-US" dirty="0"/>
          </a:p>
          <a:p>
            <a:r>
              <a:rPr lang="en-US" b="1" dirty="0" smtClean="0"/>
              <a:t>Medium: </a:t>
            </a:r>
            <a:r>
              <a:rPr lang="en-US" dirty="0"/>
              <a:t>This is the medium through which the </a:t>
            </a:r>
            <a:r>
              <a:rPr lang="en-US" dirty="0" smtClean="0"/>
              <a:t>diffusion takes place</a:t>
            </a:r>
            <a:r>
              <a:rPr lang="en-US" dirty="0"/>
              <a:t>. For example, when a rumor is spreading, the medium can </a:t>
            </a:r>
            <a:r>
              <a:rPr lang="en-US" dirty="0" smtClean="0"/>
              <a:t>be the </a:t>
            </a:r>
            <a:r>
              <a:rPr lang="en-US" dirty="0"/>
              <a:t>personal communication between individuals</a:t>
            </a:r>
          </a:p>
        </p:txBody>
      </p:sp>
    </p:spTree>
    <p:extLst>
      <p:ext uri="{BB962C8B-B14F-4D97-AF65-F5344CB8AC3E}">
        <p14:creationId xmlns:p14="http://schemas.microsoft.com/office/powerpoint/2010/main" val="45131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Diffusion Types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066800"/>
            <a:ext cx="6322507" cy="38050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66800" y="5200471"/>
            <a:ext cx="7315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URWPalladioL-Roma"/>
              </a:rPr>
              <a:t>We define the process of interfering with information </a:t>
            </a:r>
            <a:r>
              <a:rPr lang="en-US" b="1" dirty="0" smtClean="0">
                <a:latin typeface="URWPalladioL-Roma"/>
              </a:rPr>
              <a:t>diffusion</a:t>
            </a:r>
            <a:endParaRPr lang="en-US" b="1" dirty="0">
              <a:latin typeface="URWPalladioL-Roma"/>
            </a:endParaRPr>
          </a:p>
          <a:p>
            <a:r>
              <a:rPr lang="en-US" b="1" dirty="0" smtClean="0">
                <a:latin typeface="URWPalladioL-Roma"/>
              </a:rPr>
              <a:t>by </a:t>
            </a:r>
            <a:r>
              <a:rPr lang="en-US" b="1" dirty="0">
                <a:latin typeface="URWPalladioL-Roma"/>
              </a:rPr>
              <a:t>expediting, delaying, or even stopping </a:t>
            </a:r>
            <a:r>
              <a:rPr lang="en-US" b="1" dirty="0" smtClean="0">
                <a:latin typeface="URWPalladioL-Roma"/>
              </a:rPr>
              <a:t>diffusion </a:t>
            </a:r>
            <a:r>
              <a:rPr lang="en-US" b="1" dirty="0">
                <a:latin typeface="URWPalladioL-Roma"/>
              </a:rPr>
              <a:t>as </a:t>
            </a:r>
            <a:r>
              <a:rPr lang="en-US" b="1" dirty="0" smtClean="0">
                <a:latin typeface="URWPalladioL-Ital"/>
              </a:rPr>
              <a:t>Intervention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2282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 smtClean="0"/>
              <a:t>Network is observable </a:t>
            </a:r>
          </a:p>
          <a:p>
            <a:r>
              <a:rPr lang="en-US" dirty="0" smtClean="0"/>
              <a:t>Only public information is available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Herd Behavior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51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Herd Behavior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Consider people participating in an online auction.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 </a:t>
            </a:r>
            <a:r>
              <a:rPr lang="en-US" dirty="0"/>
              <a:t>this case, </a:t>
            </a:r>
            <a:r>
              <a:rPr lang="en-US" dirty="0" smtClean="0"/>
              <a:t>individuals can </a:t>
            </a:r>
            <a:r>
              <a:rPr lang="en-US" dirty="0"/>
              <a:t>observe the behavior of others by monitoring the bids that are </a:t>
            </a:r>
            <a:r>
              <a:rPr lang="en-US" dirty="0" smtClean="0"/>
              <a:t>being placed </a:t>
            </a:r>
            <a:r>
              <a:rPr lang="en-US" dirty="0"/>
              <a:t>on </a:t>
            </a:r>
            <a:r>
              <a:rPr lang="en-US" dirty="0" smtClean="0"/>
              <a:t>different </a:t>
            </a:r>
            <a:r>
              <a:rPr lang="en-US" dirty="0"/>
              <a:t>items. </a:t>
            </a:r>
            <a:endParaRPr lang="en-US" dirty="0" smtClean="0"/>
          </a:p>
          <a:p>
            <a:r>
              <a:rPr lang="en-US" dirty="0" smtClean="0"/>
              <a:t>Individuals </a:t>
            </a:r>
            <a:r>
              <a:rPr lang="en-US" dirty="0"/>
              <a:t>are connected via the auction’s </a:t>
            </a:r>
            <a:r>
              <a:rPr lang="en-US" dirty="0" smtClean="0"/>
              <a:t>site where </a:t>
            </a:r>
            <a:r>
              <a:rPr lang="en-US" dirty="0"/>
              <a:t>they can not only observe the bidding behaviors of others, but </a:t>
            </a:r>
            <a:r>
              <a:rPr lang="en-US" dirty="0" smtClean="0"/>
              <a:t>can also </a:t>
            </a:r>
            <a:r>
              <a:rPr lang="en-US" dirty="0"/>
              <a:t>often view profiles of others to get a feel for their reputation </a:t>
            </a:r>
            <a:r>
              <a:rPr lang="en-US" dirty="0" smtClean="0"/>
              <a:t>and expertise</a:t>
            </a:r>
            <a:r>
              <a:rPr lang="en-US" dirty="0"/>
              <a:t>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 </a:t>
            </a:r>
            <a:r>
              <a:rPr lang="en-US" dirty="0"/>
              <a:t>these online auctions, it is common to observe </a:t>
            </a:r>
            <a:r>
              <a:rPr lang="en-US" dirty="0" smtClean="0"/>
              <a:t>individuals participating </a:t>
            </a:r>
            <a:r>
              <a:rPr lang="en-US" dirty="0"/>
              <a:t>actively in auctions, where the item being sold might </a:t>
            </a:r>
            <a:r>
              <a:rPr lang="en-US" dirty="0" smtClean="0"/>
              <a:t>otherwise be </a:t>
            </a:r>
            <a:r>
              <a:rPr lang="en-US" dirty="0"/>
              <a:t>considered unpopular.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This </a:t>
            </a:r>
            <a:r>
              <a:rPr lang="en-US" dirty="0"/>
              <a:t>is due to individuals trusting </a:t>
            </a:r>
            <a:r>
              <a:rPr lang="en-US" dirty="0" smtClean="0"/>
              <a:t>others and </a:t>
            </a:r>
            <a:r>
              <a:rPr lang="en-US" dirty="0"/>
              <a:t>assuming that the high number of bids that the item has received is </a:t>
            </a:r>
            <a:r>
              <a:rPr lang="en-US" dirty="0" smtClean="0"/>
              <a:t>a strong </a:t>
            </a:r>
            <a:r>
              <a:rPr lang="en-US" dirty="0"/>
              <a:t>signal of its value. </a:t>
            </a:r>
          </a:p>
        </p:txBody>
      </p:sp>
    </p:spTree>
    <p:extLst>
      <p:ext uri="{BB962C8B-B14F-4D97-AF65-F5344CB8AC3E}">
        <p14:creationId xmlns:p14="http://schemas.microsoft.com/office/powerpoint/2010/main" val="284822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Herd Behavior </a:t>
            </a:r>
            <a:r>
              <a:rPr lang="en-US" dirty="0" smtClean="0"/>
              <a:t>Example: Asch Experiment</a:t>
            </a:r>
            <a:endParaRPr lang="en-US" dirty="0"/>
          </a:p>
        </p:txBody>
      </p:sp>
      <p:pic>
        <p:nvPicPr>
          <p:cNvPr id="5" name="Picture 2" descr="http://upload.wikimedia.org/wikipedia/commons/thumb/4/47/Asch_experiment.png/270px-Asch_experiment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33400"/>
            <a:ext cx="8058150" cy="65957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4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DejaVu Sans" charset="0"/>
                <a:cs typeface="DejaVu Sans" charset="0"/>
              </a:rPr>
              <a:t>Herd Behavior</a:t>
            </a:r>
            <a:r>
              <a:rPr lang="en-US" dirty="0" smtClean="0">
                <a:latin typeface="Calibri" charset="0"/>
                <a:ea typeface="DejaVu Sans" charset="0"/>
                <a:cs typeface="DejaVu Sans" charset="0"/>
              </a:rPr>
              <a:t>: Popular Restaurant Experiment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Assume you are on a trip in a </a:t>
            </a:r>
            <a:r>
              <a:rPr lang="en-US" dirty="0" smtClean="0"/>
              <a:t>metropolitan area </a:t>
            </a:r>
            <a:r>
              <a:rPr lang="en-US" dirty="0"/>
              <a:t>that you are less familiar with. </a:t>
            </a:r>
            <a:endParaRPr lang="en-US" dirty="0" smtClean="0"/>
          </a:p>
          <a:p>
            <a:r>
              <a:rPr lang="en-US" dirty="0" smtClean="0"/>
              <a:t>Planning </a:t>
            </a:r>
            <a:r>
              <a:rPr lang="en-US" dirty="0"/>
              <a:t>for dinner, you find </a:t>
            </a:r>
            <a:r>
              <a:rPr lang="en-US" dirty="0" smtClean="0"/>
              <a:t>restaurant </a:t>
            </a:r>
            <a:r>
              <a:rPr lang="en-US" b="1" dirty="0" smtClean="0"/>
              <a:t>A </a:t>
            </a:r>
            <a:r>
              <a:rPr lang="en-US" dirty="0"/>
              <a:t>with excellent reviews online and decide to go there. </a:t>
            </a:r>
            <a:endParaRPr lang="en-US" dirty="0" smtClean="0"/>
          </a:p>
          <a:p>
            <a:r>
              <a:rPr lang="en-US" dirty="0" smtClean="0"/>
              <a:t>When </a:t>
            </a:r>
            <a:r>
              <a:rPr lang="en-US" dirty="0"/>
              <a:t>arriving at </a:t>
            </a:r>
            <a:r>
              <a:rPr lang="en-US" b="1" dirty="0"/>
              <a:t>A</a:t>
            </a:r>
            <a:r>
              <a:rPr lang="en-US" dirty="0"/>
              <a:t>, </a:t>
            </a:r>
            <a:r>
              <a:rPr lang="en-US" dirty="0" smtClean="0"/>
              <a:t>you see </a:t>
            </a:r>
            <a:r>
              <a:rPr lang="en-US" b="1" dirty="0"/>
              <a:t>A </a:t>
            </a:r>
            <a:r>
              <a:rPr lang="en-US" dirty="0"/>
              <a:t>is almost empty and restaurant </a:t>
            </a:r>
            <a:r>
              <a:rPr lang="en-US" b="1" dirty="0"/>
              <a:t>B</a:t>
            </a:r>
            <a:r>
              <a:rPr lang="en-US" dirty="0"/>
              <a:t>, which is next door and serves the </a:t>
            </a:r>
            <a:r>
              <a:rPr lang="en-US" dirty="0" smtClean="0"/>
              <a:t>same cuisine</a:t>
            </a:r>
            <a:r>
              <a:rPr lang="en-US" dirty="0"/>
              <a:t>, almost full. </a:t>
            </a:r>
            <a:endParaRPr lang="en-US" dirty="0" smtClean="0"/>
          </a:p>
          <a:p>
            <a:r>
              <a:rPr lang="en-US" dirty="0" smtClean="0"/>
              <a:t>Deciding </a:t>
            </a:r>
            <a:r>
              <a:rPr lang="en-US" dirty="0"/>
              <a:t>to go to </a:t>
            </a:r>
            <a:r>
              <a:rPr lang="en-US" b="1" dirty="0"/>
              <a:t>B</a:t>
            </a:r>
            <a:r>
              <a:rPr lang="en-US" dirty="0"/>
              <a:t>, based on the belief that other diners </a:t>
            </a:r>
            <a:r>
              <a:rPr lang="en-US" dirty="0" smtClean="0"/>
              <a:t>have also </a:t>
            </a:r>
            <a:r>
              <a:rPr lang="en-US" dirty="0"/>
              <a:t>had the chance of going to </a:t>
            </a:r>
            <a:r>
              <a:rPr lang="en-US" b="1" dirty="0"/>
              <a:t>A</a:t>
            </a:r>
            <a:r>
              <a:rPr lang="en-US" dirty="0"/>
              <a:t>, is an example of herd </a:t>
            </a:r>
            <a:r>
              <a:rPr lang="en-US" dirty="0" smtClean="0"/>
              <a:t>behavior.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4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  <a:ea typeface="DejaVu Sans" charset="0"/>
                <a:cs typeface="DejaVu Sans" charset="0"/>
              </a:rPr>
              <a:t>Herd Behavior: </a:t>
            </a:r>
            <a:r>
              <a:rPr lang="en-US" dirty="0" err="1" smtClean="0">
                <a:latin typeface="Calibri" charset="0"/>
                <a:ea typeface="DejaVu Sans" charset="0"/>
                <a:cs typeface="DejaVu Sans" charset="0"/>
              </a:rPr>
              <a:t>Milgram’s</a:t>
            </a:r>
            <a:r>
              <a:rPr lang="en-US" dirty="0" smtClean="0">
                <a:latin typeface="Calibri" charset="0"/>
                <a:ea typeface="DejaVu Sans" charset="0"/>
                <a:cs typeface="DejaVu Sans" charset="0"/>
              </a:rPr>
              <a:t> Experiment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1066800"/>
            <a:ext cx="8458200" cy="35814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Stanley </a:t>
            </a:r>
            <a:r>
              <a:rPr lang="en-US" dirty="0" err="1"/>
              <a:t>Milgram</a:t>
            </a:r>
            <a:r>
              <a:rPr lang="en-US" dirty="0"/>
              <a:t> asked </a:t>
            </a:r>
            <a:r>
              <a:rPr lang="en-US" dirty="0" smtClean="0"/>
              <a:t>one person to </a:t>
            </a:r>
            <a:r>
              <a:rPr lang="en-US" dirty="0"/>
              <a:t>stand still on </a:t>
            </a:r>
            <a:r>
              <a:rPr lang="en-US" dirty="0" smtClean="0"/>
              <a:t>a busy street corner in New </a:t>
            </a:r>
            <a:r>
              <a:rPr lang="en-US" dirty="0"/>
              <a:t>York City </a:t>
            </a:r>
            <a:r>
              <a:rPr lang="en-US" dirty="0" smtClean="0"/>
              <a:t>and </a:t>
            </a:r>
            <a:r>
              <a:rPr lang="en-US" dirty="0"/>
              <a:t>stare straight up at the sky. </a:t>
            </a:r>
            <a:endParaRPr lang="en-US" dirty="0" smtClean="0"/>
          </a:p>
          <a:p>
            <a:pPr lvl="1"/>
            <a:r>
              <a:rPr lang="en-US" dirty="0" smtClean="0"/>
              <a:t>About 4</a:t>
            </a:r>
            <a:r>
              <a:rPr lang="en-US" dirty="0"/>
              <a:t>%  of all passersby stopped to look up.</a:t>
            </a:r>
          </a:p>
          <a:p>
            <a:r>
              <a:rPr lang="en-US" dirty="0" smtClean="0"/>
              <a:t>When 5 people stand </a:t>
            </a:r>
            <a:r>
              <a:rPr lang="en-US" dirty="0"/>
              <a:t>on the sidewalk and look straight up at the sky, </a:t>
            </a:r>
            <a:r>
              <a:rPr lang="en-US" dirty="0" smtClean="0"/>
              <a:t>20% </a:t>
            </a:r>
            <a:r>
              <a:rPr lang="en-US" dirty="0"/>
              <a:t>of all passersby stopped to look up.</a:t>
            </a:r>
          </a:p>
          <a:p>
            <a:r>
              <a:rPr lang="en-US" dirty="0" smtClean="0"/>
              <a:t>Finally</a:t>
            </a:r>
            <a:r>
              <a:rPr lang="en-US" dirty="0"/>
              <a:t>, when </a:t>
            </a:r>
            <a:r>
              <a:rPr lang="en-US" dirty="0" smtClean="0"/>
              <a:t>a </a:t>
            </a:r>
            <a:r>
              <a:rPr lang="en-US" dirty="0"/>
              <a:t>group of 18 </a:t>
            </a:r>
            <a:r>
              <a:rPr lang="en-US" dirty="0" smtClean="0"/>
              <a:t>people look </a:t>
            </a:r>
            <a:r>
              <a:rPr lang="en-US" dirty="0"/>
              <a:t>up </a:t>
            </a:r>
            <a:r>
              <a:rPr lang="en-US" dirty="0" smtClean="0"/>
              <a:t>simultaneously, </a:t>
            </a:r>
            <a:r>
              <a:rPr lang="en-US" dirty="0"/>
              <a:t>almost </a:t>
            </a:r>
            <a:r>
              <a:rPr lang="en-US" dirty="0" smtClean="0"/>
              <a:t>50</a:t>
            </a:r>
            <a:r>
              <a:rPr lang="en-US" dirty="0"/>
              <a:t>% </a:t>
            </a:r>
            <a:r>
              <a:rPr lang="en-US" dirty="0" smtClean="0"/>
              <a:t>of </a:t>
            </a:r>
            <a:r>
              <a:rPr lang="en-US" dirty="0"/>
              <a:t>all passersby stopped to look up.</a:t>
            </a:r>
          </a:p>
        </p:txBody>
      </p:sp>
      <p:pic>
        <p:nvPicPr>
          <p:cNvPr id="7" name="Picture 2" descr="2354169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569" y="4196715"/>
            <a:ext cx="3687289" cy="23660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0633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Herd Behavior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Herd </a:t>
            </a:r>
            <a:r>
              <a:rPr lang="en-US" dirty="0" smtClean="0"/>
              <a:t>behavior describes when </a:t>
            </a:r>
            <a:r>
              <a:rPr lang="en-US" dirty="0"/>
              <a:t>a group of individuals performs actions that are highly </a:t>
            </a:r>
            <a:r>
              <a:rPr lang="en-US" dirty="0" smtClean="0"/>
              <a:t>correlated without </a:t>
            </a:r>
            <a:r>
              <a:rPr lang="en-US" dirty="0"/>
              <a:t>any </a:t>
            </a:r>
            <a:r>
              <a:rPr lang="en-US" dirty="0" smtClean="0"/>
              <a:t>plans</a:t>
            </a:r>
          </a:p>
          <a:p>
            <a:pPr marL="0" indent="0">
              <a:buNone/>
            </a:pPr>
            <a:r>
              <a:rPr lang="en-US" b="1" dirty="0"/>
              <a:t>Main Components of Herd </a:t>
            </a:r>
            <a:r>
              <a:rPr lang="en-US" b="1" dirty="0" smtClean="0"/>
              <a:t>Behavior</a:t>
            </a:r>
          </a:p>
          <a:p>
            <a:pPr lvl="1"/>
            <a:r>
              <a:rPr lang="en-US" dirty="0"/>
              <a:t>A method to transfer behavior among individuals or to observe their behavior</a:t>
            </a:r>
          </a:p>
          <a:p>
            <a:pPr lvl="1"/>
            <a:r>
              <a:rPr lang="en-US" dirty="0"/>
              <a:t>A connection between individuals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Examples of Herd Behavior</a:t>
            </a:r>
          </a:p>
          <a:p>
            <a:pPr lvl="1"/>
            <a:r>
              <a:rPr lang="en-US" dirty="0" smtClean="0"/>
              <a:t>Flocks</a:t>
            </a:r>
            <a:r>
              <a:rPr lang="en-US" dirty="0"/>
              <a:t>, herds </a:t>
            </a:r>
            <a:r>
              <a:rPr lang="en-US" dirty="0" smtClean="0"/>
              <a:t>of animals</a:t>
            </a:r>
            <a:r>
              <a:rPr lang="en-US" dirty="0"/>
              <a:t>, and </a:t>
            </a:r>
            <a:r>
              <a:rPr lang="en-US" dirty="0" smtClean="0"/>
              <a:t>humans </a:t>
            </a:r>
            <a:r>
              <a:rPr lang="en-US" dirty="0"/>
              <a:t>during sporting events, demonstrations, and </a:t>
            </a:r>
            <a:r>
              <a:rPr lang="en-US" dirty="0" smtClean="0"/>
              <a:t>religious gatherings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20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Observability in </a:t>
            </a:r>
            <a:r>
              <a:rPr lang="en-US" dirty="0" smtClean="0"/>
              <a:t>Herd Behavior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In herd behavior, individuals make decisions by observing all other individuals’ decisions </a:t>
            </a:r>
          </a:p>
          <a:p>
            <a:r>
              <a:rPr lang="en-US" dirty="0" smtClean="0"/>
              <a:t>In </a:t>
            </a:r>
            <a:r>
              <a:rPr lang="en-US" dirty="0"/>
              <a:t>general, </a:t>
            </a:r>
            <a:r>
              <a:rPr lang="en-US" dirty="0" smtClean="0"/>
              <a:t>herd behavior’s network </a:t>
            </a:r>
            <a:r>
              <a:rPr lang="en-US" dirty="0"/>
              <a:t>is close to a complete graph where nodes can observe at least </a:t>
            </a:r>
            <a:r>
              <a:rPr lang="en-US" dirty="0" smtClean="0"/>
              <a:t>most other nodes</a:t>
            </a:r>
            <a:r>
              <a:rPr lang="en-US" dirty="0"/>
              <a:t> </a:t>
            </a:r>
            <a:r>
              <a:rPr lang="en-US" dirty="0" smtClean="0"/>
              <a:t>and they can observe public information</a:t>
            </a:r>
          </a:p>
          <a:p>
            <a:pPr lvl="1"/>
            <a:r>
              <a:rPr lang="en-US" dirty="0" smtClean="0"/>
              <a:t>For example, they can see the crowd</a:t>
            </a:r>
          </a:p>
        </p:txBody>
      </p:sp>
    </p:spTree>
    <p:extLst>
      <p:ext uri="{BB962C8B-B14F-4D97-AF65-F5344CB8AC3E}">
        <p14:creationId xmlns:p14="http://schemas.microsoft.com/office/powerpoint/2010/main" val="89963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 Data Analytics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143000"/>
            <a:ext cx="8229600" cy="4343400"/>
          </a:xfrm>
          <a:prstGeom prst="rect">
            <a:avLst/>
          </a:prstGeom>
        </p:spPr>
        <p:txBody>
          <a:bodyPr lIns="91424" tIns="45712" rIns="91424" bIns="45712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D0163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D016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D016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D016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D016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Common tasks in mining Twitter Data.</a:t>
            </a:r>
          </a:p>
          <a:p>
            <a:pPr lvl="1"/>
            <a:r>
              <a:rPr lang="en-US" smtClean="0"/>
              <a:t>Collection</a:t>
            </a:r>
          </a:p>
          <a:p>
            <a:pPr lvl="1"/>
            <a:r>
              <a:rPr lang="en-US" smtClean="0"/>
              <a:t>Analysis</a:t>
            </a:r>
          </a:p>
          <a:p>
            <a:pPr lvl="1"/>
            <a:r>
              <a:rPr lang="en-US" smtClean="0"/>
              <a:t>Visualization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352800"/>
            <a:ext cx="2468251" cy="12212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441" y="1740339"/>
            <a:ext cx="3124200" cy="4741110"/>
          </a:xfrm>
          <a:prstGeom prst="rect">
            <a:avLst/>
          </a:prstGeom>
        </p:spPr>
      </p:pic>
      <p:sp>
        <p:nvSpPr>
          <p:cNvPr id="8" name="Rectangle 7">
            <a:hlinkClick r:id="rId4"/>
          </p:cNvPr>
          <p:cNvSpPr/>
          <p:nvPr/>
        </p:nvSpPr>
        <p:spPr>
          <a:xfrm>
            <a:off x="440267" y="6019800"/>
            <a:ext cx="4953000" cy="461649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r>
              <a:rPr lang="en-US" sz="2400" b="1" dirty="0" err="1" smtClean="0">
                <a:hlinkClick r:id="rId5" action="ppaction://hlinkfile"/>
              </a:rPr>
              <a:t>Bit.ly</a:t>
            </a:r>
            <a:r>
              <a:rPr lang="en-US" sz="2400" b="1" dirty="0" smtClean="0">
                <a:hlinkClick r:id="rId5" action="ppaction://hlinkfile"/>
              </a:rPr>
              <a:t>/twitter-da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3287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Designing a Herd Behavior 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There needs to be a decision made. </a:t>
            </a:r>
            <a:endParaRPr lang="en-US" dirty="0" smtClean="0"/>
          </a:p>
          <a:p>
            <a:pPr lvl="1"/>
            <a:r>
              <a:rPr lang="en-US" dirty="0" smtClean="0"/>
              <a:t>One example: it is going to </a:t>
            </a:r>
            <a:r>
              <a:rPr lang="en-US" dirty="0"/>
              <a:t>a </a:t>
            </a:r>
            <a:r>
              <a:rPr lang="en-US" dirty="0" smtClean="0"/>
              <a:t>restaurant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Decisions </a:t>
            </a:r>
            <a:r>
              <a:rPr lang="en-US" dirty="0"/>
              <a:t>need to be in sequential order;</a:t>
            </a:r>
          </a:p>
          <a:p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Decisions </a:t>
            </a:r>
            <a:r>
              <a:rPr lang="en-US" dirty="0"/>
              <a:t>are not mindless and people have private information </a:t>
            </a:r>
            <a:r>
              <a:rPr lang="en-US" dirty="0" smtClean="0"/>
              <a:t>that helps </a:t>
            </a:r>
            <a:r>
              <a:rPr lang="en-US" dirty="0"/>
              <a:t>them decide; </a:t>
            </a:r>
            <a:r>
              <a:rPr lang="en-US" dirty="0" smtClean="0"/>
              <a:t>and</a:t>
            </a:r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 message passing is possible. Individuals don’t know the </a:t>
            </a:r>
            <a:r>
              <a:rPr lang="en-US" dirty="0" smtClean="0"/>
              <a:t>private information </a:t>
            </a:r>
            <a:r>
              <a:rPr lang="en-US" dirty="0"/>
              <a:t>of others, but can infer what others know from what </a:t>
            </a:r>
            <a:r>
              <a:rPr lang="en-US" dirty="0" smtClean="0"/>
              <a:t>is observed </a:t>
            </a:r>
            <a:r>
              <a:rPr lang="en-US" dirty="0"/>
              <a:t>from their behavior.</a:t>
            </a:r>
          </a:p>
        </p:txBody>
      </p:sp>
    </p:spTree>
    <p:extLst>
      <p:ext uri="{BB962C8B-B14F-4D97-AF65-F5344CB8AC3E}">
        <p14:creationId xmlns:p14="http://schemas.microsoft.com/office/powerpoint/2010/main" val="408526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Herding: Urn 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There is an urn in a large class with three marbles in it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During </a:t>
            </a:r>
            <a:r>
              <a:rPr lang="en-US" dirty="0"/>
              <a:t>the experiment</a:t>
            </a:r>
            <a:r>
              <a:rPr lang="en-US" dirty="0" smtClean="0"/>
              <a:t>, each </a:t>
            </a:r>
            <a:r>
              <a:rPr lang="en-US" dirty="0"/>
              <a:t>student comes to the urn, picks one marble, and checks its color </a:t>
            </a:r>
            <a:r>
              <a:rPr lang="en-US" b="1" dirty="0" smtClean="0"/>
              <a:t>in private</a:t>
            </a:r>
            <a:r>
              <a:rPr lang="en-US" b="1" dirty="0"/>
              <a:t>. </a:t>
            </a:r>
            <a:endParaRPr lang="en-US" b="1" dirty="0" smtClean="0"/>
          </a:p>
          <a:p>
            <a:r>
              <a:rPr lang="en-US" dirty="0" smtClean="0"/>
              <a:t>The </a:t>
            </a:r>
            <a:r>
              <a:rPr lang="en-US" dirty="0"/>
              <a:t>student predicts majority blue or red, writes her </a:t>
            </a:r>
            <a:r>
              <a:rPr lang="en-US" dirty="0" smtClean="0"/>
              <a:t>prediction on </a:t>
            </a:r>
            <a:r>
              <a:rPr lang="en-US" dirty="0"/>
              <a:t>the blackboard, and puts the marble back in the urn. </a:t>
            </a:r>
            <a:endParaRPr lang="en-US" dirty="0" smtClean="0"/>
          </a:p>
          <a:p>
            <a:r>
              <a:rPr lang="en-US" dirty="0" smtClean="0"/>
              <a:t>Students </a:t>
            </a:r>
            <a:r>
              <a:rPr lang="en-US" dirty="0"/>
              <a:t>can’t </a:t>
            </a:r>
            <a:r>
              <a:rPr lang="en-US" dirty="0" smtClean="0"/>
              <a:t>see the </a:t>
            </a:r>
            <a:r>
              <a:rPr lang="en-US" dirty="0"/>
              <a:t>color of the marble taken out and can only see the predictions </a:t>
            </a:r>
            <a:r>
              <a:rPr lang="en-US" dirty="0" smtClean="0"/>
              <a:t>made by different </a:t>
            </a:r>
            <a:r>
              <a:rPr lang="en-US" dirty="0"/>
              <a:t>students regarding the majority color on the board</a:t>
            </a:r>
          </a:p>
        </p:txBody>
      </p:sp>
      <p:sp>
        <p:nvSpPr>
          <p:cNvPr id="4" name="Oval 3"/>
          <p:cNvSpPr/>
          <p:nvPr/>
        </p:nvSpPr>
        <p:spPr>
          <a:xfrm>
            <a:off x="1295400" y="2286000"/>
            <a:ext cx="609600" cy="609600"/>
          </a:xfrm>
          <a:prstGeom prst="ellipse">
            <a:avLst/>
          </a:prstGeom>
          <a:solidFill>
            <a:srgbClr val="1923F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057400" y="2286000"/>
            <a:ext cx="609600" cy="609600"/>
          </a:xfrm>
          <a:prstGeom prst="ellipse">
            <a:avLst/>
          </a:prstGeom>
          <a:solidFill>
            <a:srgbClr val="1923F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819400" y="2286000"/>
            <a:ext cx="609600" cy="6096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7" name="Oval 6"/>
          <p:cNvSpPr/>
          <p:nvPr/>
        </p:nvSpPr>
        <p:spPr>
          <a:xfrm>
            <a:off x="5486400" y="2286000"/>
            <a:ext cx="609600" cy="6096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6248400" y="2286000"/>
            <a:ext cx="609600" cy="60960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7010400" y="2286000"/>
            <a:ext cx="609600" cy="609600"/>
          </a:xfrm>
          <a:prstGeom prst="ellipse">
            <a:avLst/>
          </a:prstGeom>
          <a:solidFill>
            <a:srgbClr val="1923F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006986" y="3048000"/>
            <a:ext cx="583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50%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6248400" y="3048000"/>
            <a:ext cx="583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50%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5320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Urn </a:t>
            </a:r>
            <a:r>
              <a:rPr lang="en-US" dirty="0" smtClean="0"/>
              <a:t>Experiment: First and Second Student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Student:</a:t>
            </a:r>
          </a:p>
          <a:p>
            <a:pPr lvl="1"/>
            <a:r>
              <a:rPr lang="en-US" i="1" dirty="0"/>
              <a:t>Board: </a:t>
            </a:r>
            <a:r>
              <a:rPr lang="en-US" i="1" dirty="0" smtClean="0"/>
              <a:t>-</a:t>
            </a:r>
            <a:endParaRPr lang="en-US" i="1" dirty="0"/>
          </a:p>
          <a:p>
            <a:pPr lvl="2"/>
            <a:r>
              <a:rPr lang="en-US" dirty="0" smtClean="0"/>
              <a:t>Observed: B </a:t>
            </a:r>
            <a:r>
              <a:rPr lang="en-US" dirty="0" smtClean="0">
                <a:sym typeface="Wingdings" pitchFamily="2" charset="2"/>
              </a:rPr>
              <a:t> Guess: B</a:t>
            </a:r>
          </a:p>
          <a:p>
            <a:pPr marL="914400" lvl="2" indent="0">
              <a:buNone/>
            </a:pPr>
            <a:r>
              <a:rPr lang="en-US" dirty="0" smtClean="0">
                <a:sym typeface="Wingdings" pitchFamily="2" charset="2"/>
              </a:rPr>
              <a:t>-or-</a:t>
            </a:r>
          </a:p>
          <a:p>
            <a:pPr lvl="2"/>
            <a:r>
              <a:rPr lang="en-US" dirty="0" smtClean="0"/>
              <a:t>Observed: </a:t>
            </a:r>
            <a:r>
              <a:rPr lang="en-US" dirty="0" smtClean="0">
                <a:solidFill>
                  <a:srgbClr val="FF0000"/>
                </a:solidFill>
              </a:rPr>
              <a:t>R</a:t>
            </a:r>
            <a:r>
              <a:rPr lang="en-US" dirty="0" smtClean="0"/>
              <a:t> </a:t>
            </a:r>
            <a:r>
              <a:rPr lang="en-US" dirty="0">
                <a:sym typeface="Wingdings" pitchFamily="2" charset="2"/>
              </a:rPr>
              <a:t> Guess: </a:t>
            </a:r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R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/>
              <a:t>Second Student:</a:t>
            </a:r>
          </a:p>
          <a:p>
            <a:pPr lvl="1"/>
            <a:r>
              <a:rPr lang="en-US" i="1" dirty="0" smtClean="0"/>
              <a:t>Board: B</a:t>
            </a:r>
          </a:p>
          <a:p>
            <a:pPr lvl="2"/>
            <a:r>
              <a:rPr lang="en-US" dirty="0"/>
              <a:t>Observed: B </a:t>
            </a:r>
            <a:r>
              <a:rPr lang="en-US" dirty="0">
                <a:sym typeface="Wingdings" pitchFamily="2" charset="2"/>
              </a:rPr>
              <a:t> Guess: </a:t>
            </a:r>
            <a:r>
              <a:rPr lang="en-US" dirty="0" smtClean="0">
                <a:sym typeface="Wingdings" pitchFamily="2" charset="2"/>
              </a:rPr>
              <a:t>B</a:t>
            </a:r>
          </a:p>
          <a:p>
            <a:pPr marL="914400" lvl="2" indent="0">
              <a:buNone/>
            </a:pPr>
            <a:r>
              <a:rPr lang="en-US" dirty="0" smtClean="0">
                <a:sym typeface="Wingdings" pitchFamily="2" charset="2"/>
              </a:rPr>
              <a:t>-or-</a:t>
            </a:r>
            <a:endParaRPr lang="en-US" dirty="0">
              <a:sym typeface="Wingdings" pitchFamily="2" charset="2"/>
            </a:endParaRPr>
          </a:p>
          <a:p>
            <a:pPr lvl="2"/>
            <a:r>
              <a:rPr lang="en-US" dirty="0"/>
              <a:t>Observed: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Guess: </a:t>
            </a:r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R</a:t>
            </a:r>
            <a:r>
              <a:rPr lang="en-US" dirty="0" smtClean="0">
                <a:sym typeface="Wingdings" pitchFamily="2" charset="2"/>
              </a:rPr>
              <a:t>/B (flip a coin)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04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Urn </a:t>
            </a:r>
            <a:r>
              <a:rPr lang="en-US" dirty="0" smtClean="0"/>
              <a:t>Experiment: Third Student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If board: B, </a:t>
            </a:r>
            <a:r>
              <a:rPr lang="en-US" i="1" dirty="0" smtClean="0">
                <a:solidFill>
                  <a:srgbClr val="FF0000"/>
                </a:solidFill>
              </a:rPr>
              <a:t>R</a:t>
            </a:r>
          </a:p>
          <a:p>
            <a:pPr lvl="1"/>
            <a:r>
              <a:rPr lang="en-US" dirty="0"/>
              <a:t>Observed: B </a:t>
            </a:r>
            <a:r>
              <a:rPr lang="en-US" dirty="0">
                <a:sym typeface="Wingdings" pitchFamily="2" charset="2"/>
              </a:rPr>
              <a:t> Guess: </a:t>
            </a:r>
            <a:r>
              <a:rPr lang="en-US" dirty="0" smtClean="0">
                <a:sym typeface="Wingdings" pitchFamily="2" charset="2"/>
              </a:rPr>
              <a:t>B, or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/>
              <a:t>Observed: </a:t>
            </a:r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Guess: </a:t>
            </a:r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R</a:t>
            </a:r>
          </a:p>
          <a:p>
            <a:r>
              <a:rPr lang="en-US" i="1" dirty="0" smtClean="0"/>
              <a:t>If board</a:t>
            </a:r>
            <a:r>
              <a:rPr lang="en-US" i="1" dirty="0"/>
              <a:t>: B, </a:t>
            </a:r>
            <a:r>
              <a:rPr lang="en-US" i="1" dirty="0" smtClean="0"/>
              <a:t>B</a:t>
            </a:r>
            <a:endParaRPr lang="en-US" i="1" dirty="0"/>
          </a:p>
          <a:p>
            <a:pPr lvl="1"/>
            <a:r>
              <a:rPr lang="en-US" dirty="0"/>
              <a:t>Observed: B </a:t>
            </a:r>
            <a:r>
              <a:rPr lang="en-US" dirty="0">
                <a:sym typeface="Wingdings" pitchFamily="2" charset="2"/>
              </a:rPr>
              <a:t> Guess: </a:t>
            </a:r>
            <a:r>
              <a:rPr lang="en-US" dirty="0" smtClean="0">
                <a:sym typeface="Wingdings" pitchFamily="2" charset="2"/>
              </a:rPr>
              <a:t>B, or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b="1" dirty="0"/>
              <a:t>Observed: </a:t>
            </a:r>
            <a:r>
              <a:rPr lang="en-US" b="1" dirty="0">
                <a:solidFill>
                  <a:srgbClr val="FF0000"/>
                </a:solidFill>
              </a:rPr>
              <a:t>R</a:t>
            </a:r>
            <a:r>
              <a:rPr lang="en-US" b="1" dirty="0"/>
              <a:t> </a:t>
            </a:r>
            <a:r>
              <a:rPr lang="en-US" b="1" dirty="0">
                <a:sym typeface="Wingdings" pitchFamily="2" charset="2"/>
              </a:rPr>
              <a:t> Guess: </a:t>
            </a:r>
            <a:r>
              <a:rPr lang="en-US" b="1" dirty="0" smtClean="0">
                <a:sym typeface="Wingdings" pitchFamily="2" charset="2"/>
              </a:rPr>
              <a:t>B (Herding Behavior)</a:t>
            </a:r>
          </a:p>
          <a:p>
            <a:pPr marL="0" indent="0">
              <a:buNone/>
            </a:pPr>
            <a:r>
              <a:rPr lang="en-US" b="1" dirty="0" smtClean="0">
                <a:sym typeface="Wingdings" pitchFamily="2" charset="2"/>
              </a:rPr>
              <a:t>The fourth student and onward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Board: B,B,B</a:t>
            </a:r>
          </a:p>
          <a:p>
            <a:pPr lvl="1"/>
            <a:r>
              <a:rPr lang="en-US" b="1" dirty="0" smtClean="0">
                <a:sym typeface="Wingdings" pitchFamily="2" charset="2"/>
              </a:rPr>
              <a:t>Observed: B/</a:t>
            </a:r>
            <a:r>
              <a:rPr lang="en-US" b="1" dirty="0" smtClean="0">
                <a:solidFill>
                  <a:srgbClr val="FF0000"/>
                </a:solidFill>
                <a:sym typeface="Wingdings" pitchFamily="2" charset="2"/>
              </a:rPr>
              <a:t>R</a:t>
            </a:r>
            <a:r>
              <a:rPr lang="en-US" b="1" dirty="0" smtClean="0">
                <a:sym typeface="Wingdings" pitchFamily="2" charset="2"/>
              </a:rPr>
              <a:t>  Guess: B</a:t>
            </a:r>
            <a:endParaRPr lang="en-US" b="1" dirty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98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Bayes’ Rule in the Herding 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Each student tries to estimate the conditional probability that the urn is majority-blue or majority-red, given what she has seen or heard</a:t>
            </a:r>
          </a:p>
          <a:p>
            <a:pPr lvl="1"/>
            <a:r>
              <a:rPr lang="en-US" dirty="0" smtClean="0"/>
              <a:t>She would guess majority-blue if: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From the setup of the experiment we know: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00200" y="2895600"/>
            <a:ext cx="5796074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b="1" dirty="0" err="1" smtClean="0">
                <a:solidFill>
                  <a:srgbClr val="000000"/>
                </a:solidFill>
              </a:rPr>
              <a:t>Pr</a:t>
            </a:r>
            <a:r>
              <a:rPr lang="en-US" sz="2000" b="1" dirty="0" smtClean="0">
                <a:solidFill>
                  <a:srgbClr val="000000"/>
                </a:solidFill>
              </a:rPr>
              <a:t>[</a:t>
            </a:r>
            <a:r>
              <a:rPr lang="en-US" sz="2000" b="1" dirty="0" smtClean="0">
                <a:solidFill>
                  <a:srgbClr val="1923F3"/>
                </a:solidFill>
              </a:rPr>
              <a:t>majority-blue</a:t>
            </a:r>
            <a:r>
              <a:rPr lang="en-US" sz="2000" b="1" dirty="0" smtClean="0">
                <a:solidFill>
                  <a:srgbClr val="000000"/>
                </a:solidFill>
              </a:rPr>
              <a:t> | what she has seen or heard] &gt; 1/2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00200" y="4324290"/>
            <a:ext cx="4501873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b="1" dirty="0" err="1" smtClean="0">
                <a:solidFill>
                  <a:srgbClr val="000000"/>
                </a:solidFill>
              </a:rPr>
              <a:t>Pr</a:t>
            </a:r>
            <a:r>
              <a:rPr lang="en-US" sz="2000" b="1" dirty="0" smtClean="0">
                <a:solidFill>
                  <a:srgbClr val="000000"/>
                </a:solidFill>
              </a:rPr>
              <a:t>[</a:t>
            </a:r>
            <a:r>
              <a:rPr lang="en-US" sz="2000" b="1" dirty="0" smtClean="0">
                <a:solidFill>
                  <a:srgbClr val="1923F3"/>
                </a:solidFill>
              </a:rPr>
              <a:t>majority-blue</a:t>
            </a:r>
            <a:r>
              <a:rPr lang="en-US" sz="2000" b="1" dirty="0" smtClean="0">
                <a:solidFill>
                  <a:srgbClr val="000000"/>
                </a:solidFill>
              </a:rPr>
              <a:t>] = </a:t>
            </a:r>
            <a:r>
              <a:rPr lang="en-US" sz="2000" b="1" dirty="0" err="1" smtClean="0">
                <a:solidFill>
                  <a:srgbClr val="000000"/>
                </a:solidFill>
              </a:rPr>
              <a:t>Pr</a:t>
            </a:r>
            <a:r>
              <a:rPr lang="en-US" sz="2000" b="1" dirty="0" smtClean="0">
                <a:solidFill>
                  <a:srgbClr val="000000"/>
                </a:solidFill>
              </a:rPr>
              <a:t>[</a:t>
            </a:r>
            <a:r>
              <a:rPr lang="en-US" sz="2000" b="1" dirty="0" smtClean="0">
                <a:solidFill>
                  <a:srgbClr val="E20000"/>
                </a:solidFill>
              </a:rPr>
              <a:t>majority-red</a:t>
            </a:r>
            <a:r>
              <a:rPr lang="en-US" sz="2000" b="1" dirty="0" smtClean="0">
                <a:solidFill>
                  <a:srgbClr val="000000"/>
                </a:solidFill>
              </a:rPr>
              <a:t>]=1/2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00200" y="5086290"/>
            <a:ext cx="5569794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b="1" dirty="0" err="1" smtClean="0">
                <a:solidFill>
                  <a:srgbClr val="000000"/>
                </a:solidFill>
              </a:rPr>
              <a:t>Pr</a:t>
            </a:r>
            <a:r>
              <a:rPr lang="en-US" sz="2000" b="1" dirty="0" smtClean="0">
                <a:solidFill>
                  <a:srgbClr val="000000"/>
                </a:solidFill>
              </a:rPr>
              <a:t>[</a:t>
            </a:r>
            <a:r>
              <a:rPr lang="en-US" sz="2000" b="1" dirty="0" err="1" smtClean="0">
                <a:solidFill>
                  <a:srgbClr val="1923F3"/>
                </a:solidFill>
              </a:rPr>
              <a:t>blue|majority-blue</a:t>
            </a:r>
            <a:r>
              <a:rPr lang="en-US" sz="2000" b="1" dirty="0" smtClean="0">
                <a:solidFill>
                  <a:srgbClr val="000000"/>
                </a:solidFill>
              </a:rPr>
              <a:t>] = </a:t>
            </a:r>
            <a:r>
              <a:rPr lang="en-US" sz="2000" b="1" dirty="0" err="1" smtClean="0">
                <a:solidFill>
                  <a:srgbClr val="000000"/>
                </a:solidFill>
              </a:rPr>
              <a:t>Pr</a:t>
            </a:r>
            <a:r>
              <a:rPr lang="en-US" sz="2000" b="1" dirty="0" smtClean="0">
                <a:solidFill>
                  <a:srgbClr val="000000"/>
                </a:solidFill>
              </a:rPr>
              <a:t>[</a:t>
            </a:r>
            <a:r>
              <a:rPr lang="en-US" sz="2000" b="1" dirty="0" err="1" smtClean="0">
                <a:solidFill>
                  <a:srgbClr val="E20000"/>
                </a:solidFill>
              </a:rPr>
              <a:t>red|majority-red</a:t>
            </a:r>
            <a:r>
              <a:rPr lang="en-US" sz="2000" b="1" dirty="0" smtClean="0">
                <a:solidFill>
                  <a:srgbClr val="000000"/>
                </a:solidFill>
              </a:rPr>
              <a:t>]=2/3</a:t>
            </a:r>
            <a:endParaRPr lang="en-US" sz="20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00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</a:t>
            </a:r>
            <a:r>
              <a:rPr lang="en-US" dirty="0" smtClean="0"/>
              <a:t>’ </a:t>
            </a:r>
            <a:r>
              <a:rPr lang="en-US" dirty="0"/>
              <a:t>Rule in the Herding 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599" y="4876800"/>
            <a:ext cx="8604497" cy="1508760"/>
          </a:xfrm>
        </p:spPr>
        <p:txBody>
          <a:bodyPr>
            <a:normAutofit/>
          </a:bodyPr>
          <a:lstStyle/>
          <a:p>
            <a:r>
              <a:rPr lang="en-US" dirty="0" smtClean="0"/>
              <a:t>So the first student should guess “</a:t>
            </a:r>
            <a:r>
              <a:rPr lang="en-US" b="1" dirty="0" smtClean="0">
                <a:solidFill>
                  <a:srgbClr val="1923F3"/>
                </a:solidFill>
              </a:rPr>
              <a:t>blue</a:t>
            </a:r>
            <a:r>
              <a:rPr lang="en-US" dirty="0" smtClean="0"/>
              <a:t>” when she sees “</a:t>
            </a:r>
            <a:r>
              <a:rPr lang="en-US" b="1" dirty="0" smtClean="0">
                <a:solidFill>
                  <a:srgbClr val="1923F3"/>
                </a:solidFill>
              </a:rPr>
              <a:t>blue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The same calculation holds for the second student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" y="1295400"/>
            <a:ext cx="8381999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b="1" dirty="0" err="1" smtClean="0">
                <a:solidFill>
                  <a:srgbClr val="000000"/>
                </a:solidFill>
              </a:rPr>
              <a:t>Pr</a:t>
            </a:r>
            <a:r>
              <a:rPr lang="en-US" sz="1600" b="1" dirty="0" smtClean="0">
                <a:solidFill>
                  <a:srgbClr val="000000"/>
                </a:solidFill>
              </a:rPr>
              <a:t>[</a:t>
            </a:r>
            <a:r>
              <a:rPr lang="en-US" sz="1600" b="1" dirty="0" err="1" smtClean="0">
                <a:solidFill>
                  <a:srgbClr val="1923F3"/>
                </a:solidFill>
              </a:rPr>
              <a:t>majority-blue|</a:t>
            </a:r>
            <a:r>
              <a:rPr lang="en-US" sz="1600" b="1" dirty="0" err="1">
                <a:solidFill>
                  <a:srgbClr val="1923F3"/>
                </a:solidFill>
              </a:rPr>
              <a:t>blue</a:t>
            </a:r>
            <a:r>
              <a:rPr lang="en-US" sz="1600" b="1" dirty="0" smtClean="0">
                <a:solidFill>
                  <a:srgbClr val="000000"/>
                </a:solidFill>
              </a:rPr>
              <a:t>] = </a:t>
            </a:r>
            <a:r>
              <a:rPr lang="en-US" sz="1600" b="1" dirty="0" err="1">
                <a:solidFill>
                  <a:srgbClr val="000000"/>
                </a:solidFill>
              </a:rPr>
              <a:t>Pr</a:t>
            </a:r>
            <a:r>
              <a:rPr lang="en-US" sz="1600" b="1" dirty="0">
                <a:solidFill>
                  <a:srgbClr val="000000"/>
                </a:solidFill>
              </a:rPr>
              <a:t>[</a:t>
            </a:r>
            <a:r>
              <a:rPr lang="en-US" sz="1600" b="1" dirty="0" err="1">
                <a:solidFill>
                  <a:srgbClr val="1923F3"/>
                </a:solidFill>
              </a:rPr>
              <a:t>blue|majority-blue</a:t>
            </a:r>
            <a:r>
              <a:rPr lang="en-US" sz="1600" b="1" dirty="0">
                <a:solidFill>
                  <a:srgbClr val="000000"/>
                </a:solidFill>
              </a:rPr>
              <a:t>] </a:t>
            </a:r>
            <a:r>
              <a:rPr lang="en-US" sz="1600" b="1" dirty="0" smtClean="0">
                <a:solidFill>
                  <a:srgbClr val="000000"/>
                </a:solidFill>
              </a:rPr>
              <a:t>* </a:t>
            </a:r>
            <a:r>
              <a:rPr lang="en-US" sz="1600" b="1" dirty="0" err="1" smtClean="0">
                <a:solidFill>
                  <a:srgbClr val="000000"/>
                </a:solidFill>
              </a:rPr>
              <a:t>Pr</a:t>
            </a:r>
            <a:r>
              <a:rPr lang="en-US" sz="1600" b="1" dirty="0" smtClean="0">
                <a:solidFill>
                  <a:srgbClr val="000000"/>
                </a:solidFill>
              </a:rPr>
              <a:t>[</a:t>
            </a:r>
            <a:r>
              <a:rPr lang="en-US" sz="1600" b="1" dirty="0" smtClean="0">
                <a:solidFill>
                  <a:srgbClr val="1923F3"/>
                </a:solidFill>
              </a:rPr>
              <a:t>majority-blue</a:t>
            </a:r>
            <a:r>
              <a:rPr lang="en-US" sz="1600" b="1" dirty="0">
                <a:solidFill>
                  <a:srgbClr val="000000"/>
                </a:solidFill>
              </a:rPr>
              <a:t>] </a:t>
            </a:r>
            <a:r>
              <a:rPr lang="en-US" sz="1600" b="1" dirty="0" smtClean="0">
                <a:solidFill>
                  <a:srgbClr val="000000"/>
                </a:solidFill>
              </a:rPr>
              <a:t>/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 err="1" smtClean="0">
                <a:solidFill>
                  <a:srgbClr val="000000"/>
                </a:solidFill>
              </a:rPr>
              <a:t>Pr</a:t>
            </a:r>
            <a:r>
              <a:rPr lang="en-US" sz="1600" b="1" dirty="0" smtClean="0">
                <a:solidFill>
                  <a:srgbClr val="000000"/>
                </a:solidFill>
              </a:rPr>
              <a:t>[</a:t>
            </a:r>
            <a:r>
              <a:rPr lang="en-US" sz="1600" b="1" dirty="0" smtClean="0">
                <a:solidFill>
                  <a:srgbClr val="1923F3"/>
                </a:solidFill>
              </a:rPr>
              <a:t>blue</a:t>
            </a:r>
            <a:r>
              <a:rPr lang="en-US" sz="1600" b="1" dirty="0" smtClean="0">
                <a:solidFill>
                  <a:srgbClr val="000000"/>
                </a:solidFill>
              </a:rPr>
              <a:t>] </a:t>
            </a:r>
            <a:endParaRPr lang="en-US" sz="1600" b="1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5800" y="2133600"/>
            <a:ext cx="8147296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rgbClr val="000000"/>
                </a:solidFill>
              </a:rPr>
              <a:t>Pr</a:t>
            </a:r>
            <a:r>
              <a:rPr lang="en-US" sz="2000" b="1" dirty="0" smtClean="0">
                <a:solidFill>
                  <a:srgbClr val="000000"/>
                </a:solidFill>
              </a:rPr>
              <a:t>[</a:t>
            </a:r>
            <a:r>
              <a:rPr lang="en-US" sz="2000" b="1" dirty="0" smtClean="0">
                <a:solidFill>
                  <a:srgbClr val="1923F3"/>
                </a:solidFill>
              </a:rPr>
              <a:t>blue</a:t>
            </a:r>
            <a:r>
              <a:rPr lang="en-US" sz="2000" b="1" dirty="0" smtClean="0">
                <a:solidFill>
                  <a:srgbClr val="000000"/>
                </a:solidFill>
              </a:rPr>
              <a:t>] = </a:t>
            </a:r>
            <a:r>
              <a:rPr lang="en-US" sz="2000" b="1" dirty="0" err="1">
                <a:solidFill>
                  <a:srgbClr val="000000"/>
                </a:solidFill>
              </a:rPr>
              <a:t>Pr</a:t>
            </a:r>
            <a:r>
              <a:rPr lang="en-US" sz="2000" b="1" dirty="0">
                <a:solidFill>
                  <a:srgbClr val="000000"/>
                </a:solidFill>
              </a:rPr>
              <a:t>[</a:t>
            </a:r>
            <a:r>
              <a:rPr lang="en-US" sz="2000" b="1" dirty="0" err="1">
                <a:solidFill>
                  <a:srgbClr val="1923F3"/>
                </a:solidFill>
              </a:rPr>
              <a:t>blue|majority-blue</a:t>
            </a:r>
            <a:r>
              <a:rPr lang="en-US" sz="2000" b="1" dirty="0">
                <a:solidFill>
                  <a:srgbClr val="000000"/>
                </a:solidFill>
              </a:rPr>
              <a:t>] * </a:t>
            </a:r>
            <a:r>
              <a:rPr lang="en-US" sz="2000" b="1" dirty="0" err="1">
                <a:solidFill>
                  <a:srgbClr val="000000"/>
                </a:solidFill>
              </a:rPr>
              <a:t>Pr</a:t>
            </a:r>
            <a:r>
              <a:rPr lang="en-US" sz="2000" b="1" dirty="0">
                <a:solidFill>
                  <a:srgbClr val="000000"/>
                </a:solidFill>
              </a:rPr>
              <a:t>[</a:t>
            </a:r>
            <a:r>
              <a:rPr lang="en-US" sz="2000" b="1" dirty="0">
                <a:solidFill>
                  <a:srgbClr val="1923F3"/>
                </a:solidFill>
              </a:rPr>
              <a:t>majority-blue</a:t>
            </a:r>
            <a:r>
              <a:rPr lang="en-US" sz="2000" b="1" dirty="0">
                <a:solidFill>
                  <a:srgbClr val="000000"/>
                </a:solidFill>
              </a:rPr>
              <a:t>] </a:t>
            </a:r>
            <a:r>
              <a:rPr lang="en-US" sz="2000" b="1" dirty="0" smtClean="0">
                <a:solidFill>
                  <a:srgbClr val="000000"/>
                </a:solidFill>
              </a:rPr>
              <a:t> </a:t>
            </a:r>
          </a:p>
          <a:p>
            <a:r>
              <a:rPr lang="en-US" sz="2000" b="1" dirty="0">
                <a:solidFill>
                  <a:srgbClr val="000000"/>
                </a:solidFill>
              </a:rPr>
              <a:t>	</a:t>
            </a:r>
            <a:r>
              <a:rPr lang="en-US" sz="2000" b="1" dirty="0" smtClean="0">
                <a:solidFill>
                  <a:srgbClr val="000000"/>
                </a:solidFill>
              </a:rPr>
              <a:t>+ </a:t>
            </a:r>
            <a:r>
              <a:rPr lang="en-US" sz="2000" b="1" dirty="0" err="1" smtClean="0">
                <a:solidFill>
                  <a:srgbClr val="000000"/>
                </a:solidFill>
              </a:rPr>
              <a:t>Pr</a:t>
            </a:r>
            <a:r>
              <a:rPr lang="en-US" sz="2000" b="1" dirty="0" smtClean="0">
                <a:solidFill>
                  <a:srgbClr val="000000"/>
                </a:solidFill>
              </a:rPr>
              <a:t>[</a:t>
            </a:r>
            <a:r>
              <a:rPr lang="en-US" sz="2000" b="1" dirty="0" err="1" smtClean="0">
                <a:solidFill>
                  <a:srgbClr val="1923F3"/>
                </a:solidFill>
              </a:rPr>
              <a:t>blue|</a:t>
            </a:r>
            <a:r>
              <a:rPr lang="en-US" sz="2000" b="1" dirty="0" err="1" smtClean="0">
                <a:solidFill>
                  <a:srgbClr val="E20000"/>
                </a:solidFill>
              </a:rPr>
              <a:t>majority-red</a:t>
            </a:r>
            <a:r>
              <a:rPr lang="en-US" sz="2000" b="1" dirty="0" smtClean="0">
                <a:solidFill>
                  <a:srgbClr val="E20000"/>
                </a:solidFill>
              </a:rPr>
              <a:t>  </a:t>
            </a:r>
            <a:r>
              <a:rPr lang="en-US" sz="2000" b="1" dirty="0" smtClean="0">
                <a:solidFill>
                  <a:srgbClr val="000000"/>
                </a:solidFill>
              </a:rPr>
              <a:t>] * </a:t>
            </a:r>
            <a:r>
              <a:rPr lang="en-US" sz="2000" b="1" dirty="0" err="1" smtClean="0">
                <a:solidFill>
                  <a:srgbClr val="000000"/>
                </a:solidFill>
              </a:rPr>
              <a:t>Pr</a:t>
            </a:r>
            <a:r>
              <a:rPr lang="en-US" sz="2000" b="1" dirty="0" smtClean="0">
                <a:solidFill>
                  <a:srgbClr val="000000"/>
                </a:solidFill>
              </a:rPr>
              <a:t>[</a:t>
            </a:r>
            <a:r>
              <a:rPr lang="en-US" sz="2000" b="1" dirty="0" smtClean="0">
                <a:solidFill>
                  <a:srgbClr val="E20000"/>
                </a:solidFill>
              </a:rPr>
              <a:t>majority-red  </a:t>
            </a:r>
            <a:r>
              <a:rPr lang="en-US" sz="2000" b="1" dirty="0" smtClean="0">
                <a:solidFill>
                  <a:srgbClr val="000000"/>
                </a:solidFill>
              </a:rPr>
              <a:t>]  </a:t>
            </a:r>
          </a:p>
          <a:p>
            <a:r>
              <a:rPr lang="en-US" sz="2000" b="1" dirty="0">
                <a:solidFill>
                  <a:srgbClr val="000000"/>
                </a:solidFill>
              </a:rPr>
              <a:t>	</a:t>
            </a:r>
            <a:r>
              <a:rPr lang="en-US" sz="2000" b="1" dirty="0" smtClean="0">
                <a:solidFill>
                  <a:srgbClr val="000000"/>
                </a:solidFill>
              </a:rPr>
              <a:t>= 2/3 * 1/2 + 1/3 </a:t>
            </a:r>
            <a:r>
              <a:rPr lang="en-US" sz="2000" b="1" dirty="0">
                <a:solidFill>
                  <a:srgbClr val="000000"/>
                </a:solidFill>
              </a:rPr>
              <a:t>* </a:t>
            </a:r>
            <a:r>
              <a:rPr lang="en-US" sz="2000" b="1" dirty="0" smtClean="0">
                <a:solidFill>
                  <a:srgbClr val="000000"/>
                </a:solidFill>
              </a:rPr>
              <a:t>1/2 = 1/2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26534" y="3867090"/>
            <a:ext cx="4455066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b="1" dirty="0" err="1" smtClean="0">
                <a:solidFill>
                  <a:srgbClr val="000000"/>
                </a:solidFill>
              </a:rPr>
              <a:t>Pr</a:t>
            </a:r>
            <a:r>
              <a:rPr lang="en-US" sz="2000" b="1" dirty="0" smtClean="0">
                <a:solidFill>
                  <a:srgbClr val="000000"/>
                </a:solidFill>
              </a:rPr>
              <a:t>[</a:t>
            </a:r>
            <a:r>
              <a:rPr lang="en-US" sz="2000" b="1" dirty="0" err="1" smtClean="0">
                <a:solidFill>
                  <a:srgbClr val="1923F3"/>
                </a:solidFill>
              </a:rPr>
              <a:t>majority-blue|</a:t>
            </a:r>
            <a:r>
              <a:rPr lang="en-US" sz="2000" b="1" dirty="0" err="1">
                <a:solidFill>
                  <a:srgbClr val="1923F3"/>
                </a:solidFill>
              </a:rPr>
              <a:t>blue</a:t>
            </a:r>
            <a:r>
              <a:rPr lang="en-US" sz="2000" b="1" dirty="0" smtClean="0">
                <a:solidFill>
                  <a:srgbClr val="000000"/>
                </a:solidFill>
              </a:rPr>
              <a:t>] = (2/3 </a:t>
            </a:r>
            <a:r>
              <a:rPr lang="en-US" sz="2000" b="1" dirty="0">
                <a:solidFill>
                  <a:srgbClr val="000000"/>
                </a:solidFill>
              </a:rPr>
              <a:t>* </a:t>
            </a:r>
            <a:r>
              <a:rPr lang="en-US" sz="2000" b="1" dirty="0" smtClean="0">
                <a:solidFill>
                  <a:srgbClr val="000000"/>
                </a:solidFill>
              </a:rPr>
              <a:t>½)/(1/2)</a:t>
            </a:r>
            <a:endParaRPr lang="en-US" sz="20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279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Urn Experiment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1387223"/>
            <a:ext cx="6636858" cy="478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75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 smtClean="0"/>
              <a:t>In the presence of a network</a:t>
            </a:r>
            <a:endParaRPr lang="en-US" dirty="0"/>
          </a:p>
          <a:p>
            <a:r>
              <a:rPr lang="en-US" dirty="0"/>
              <a:t>Only </a:t>
            </a:r>
            <a:r>
              <a:rPr lang="en-US" dirty="0" smtClean="0"/>
              <a:t>local </a:t>
            </a:r>
            <a:r>
              <a:rPr lang="en-US" dirty="0"/>
              <a:t>information is </a:t>
            </a:r>
            <a:r>
              <a:rPr lang="en-US" dirty="0" smtClean="0"/>
              <a:t>available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Cascade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02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</a:t>
            </a:r>
            <a:r>
              <a:rPr lang="en-US" dirty="0" smtClean="0"/>
              <a:t>Cascade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08424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In social media, individuals commonly repost content posted by </a:t>
            </a:r>
            <a:r>
              <a:rPr lang="en-US" dirty="0" smtClean="0"/>
              <a:t>others in </a:t>
            </a:r>
            <a:r>
              <a:rPr lang="en-US" dirty="0"/>
              <a:t>the network. This content is often received via immediate </a:t>
            </a:r>
            <a:r>
              <a:rPr lang="en-US" dirty="0" smtClean="0"/>
              <a:t>neighbors (friends</a:t>
            </a:r>
            <a:r>
              <a:rPr lang="en-US" dirty="0"/>
              <a:t>). </a:t>
            </a:r>
            <a:endParaRPr lang="en-US" dirty="0" smtClean="0"/>
          </a:p>
          <a:p>
            <a:r>
              <a:rPr lang="en-US" dirty="0" smtClean="0"/>
              <a:t>An Information </a:t>
            </a:r>
            <a:r>
              <a:rPr lang="en-US" dirty="0"/>
              <a:t>Cascade occurs as information propagates </a:t>
            </a:r>
            <a:r>
              <a:rPr lang="en-US" dirty="0" smtClean="0"/>
              <a:t>through friends</a:t>
            </a:r>
          </a:p>
          <a:p>
            <a:endParaRPr lang="en-US" dirty="0" smtClean="0"/>
          </a:p>
          <a:p>
            <a:r>
              <a:rPr lang="en-US" dirty="0" smtClean="0"/>
              <a:t>An </a:t>
            </a:r>
            <a:r>
              <a:rPr lang="en-US" dirty="0"/>
              <a:t>information cascade is defined as a piece of information </a:t>
            </a:r>
            <a:r>
              <a:rPr lang="en-US" dirty="0" smtClean="0"/>
              <a:t>or decision </a:t>
            </a:r>
            <a:r>
              <a:rPr lang="en-US" dirty="0"/>
              <a:t>being cascaded among a set of individuals, where </a:t>
            </a:r>
          </a:p>
          <a:p>
            <a:pPr lvl="1"/>
            <a:r>
              <a:rPr lang="en-US" dirty="0" smtClean="0"/>
              <a:t>1</a:t>
            </a:r>
            <a:r>
              <a:rPr lang="en-US" dirty="0"/>
              <a:t>) </a:t>
            </a:r>
            <a:r>
              <a:rPr lang="en-US" dirty="0" smtClean="0"/>
              <a:t>individuals are </a:t>
            </a:r>
            <a:r>
              <a:rPr lang="en-US" dirty="0"/>
              <a:t>connected by a network and </a:t>
            </a:r>
            <a:endParaRPr lang="en-US" dirty="0" smtClean="0"/>
          </a:p>
          <a:p>
            <a:pPr lvl="1"/>
            <a:r>
              <a:rPr lang="en-US" dirty="0" smtClean="0"/>
              <a:t>2</a:t>
            </a:r>
            <a:r>
              <a:rPr lang="en-US" dirty="0"/>
              <a:t>) individuals are only observing </a:t>
            </a:r>
            <a:r>
              <a:rPr lang="en-US" dirty="0" smtClean="0"/>
              <a:t>decisions of </a:t>
            </a:r>
            <a:r>
              <a:rPr lang="en-US" dirty="0"/>
              <a:t>their immediate neighbors (friends).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Therefore</a:t>
            </a:r>
            <a:r>
              <a:rPr lang="en-US" dirty="0"/>
              <a:t>, cascade users have </a:t>
            </a:r>
            <a:r>
              <a:rPr lang="en-US" dirty="0" smtClean="0"/>
              <a:t>less information </a:t>
            </a:r>
            <a:r>
              <a:rPr lang="en-US" dirty="0"/>
              <a:t>available to them compared to herding users, where </a:t>
            </a:r>
            <a:r>
              <a:rPr lang="en-US" dirty="0" smtClean="0"/>
              <a:t>almost all </a:t>
            </a:r>
            <a:r>
              <a:rPr lang="en-US" dirty="0"/>
              <a:t>information about decisions are available.</a:t>
            </a:r>
          </a:p>
        </p:txBody>
      </p:sp>
      <p:sp>
        <p:nvSpPr>
          <p:cNvPr id="4" name="Rectangle 3"/>
          <p:cNvSpPr/>
          <p:nvPr/>
        </p:nvSpPr>
        <p:spPr>
          <a:xfrm>
            <a:off x="125628" y="5151043"/>
            <a:ext cx="8484972" cy="13849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 smtClean="0"/>
              <a:t>In cascading, local information is available </a:t>
            </a:r>
            <a:r>
              <a:rPr lang="en-US" sz="2800" dirty="0"/>
              <a:t>to </a:t>
            </a:r>
            <a:r>
              <a:rPr lang="en-US" sz="2800" dirty="0" smtClean="0"/>
              <a:t>the users, but in herding the information about the population </a:t>
            </a:r>
            <a:r>
              <a:rPr lang="en-US" sz="2800" dirty="0"/>
              <a:t>is available. 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47971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Underlying Assumptions </a:t>
            </a:r>
            <a:r>
              <a:rPr lang="en-US" dirty="0">
                <a:latin typeface="Georgia" charset="0"/>
                <a:ea typeface="Georgia" charset="0"/>
                <a:cs typeface="Georgia" charset="0"/>
              </a:rPr>
              <a:t>for </a:t>
            </a:r>
            <a:r>
              <a:rPr lang="en-US" dirty="0" smtClean="0">
                <a:latin typeface="Georgia" charset="0"/>
                <a:ea typeface="Georgia" charset="0"/>
                <a:cs typeface="Georgia" charset="0"/>
              </a:rPr>
              <a:t>Cascade Models</a:t>
            </a:r>
            <a:endParaRPr lang="en-US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The network is represented using a directed graph. Nodes are </a:t>
            </a:r>
            <a:r>
              <a:rPr lang="en-US" dirty="0" smtClean="0"/>
              <a:t>actors and </a:t>
            </a:r>
            <a:r>
              <a:rPr lang="en-US" dirty="0"/>
              <a:t>edges depict the communication channels between them. </a:t>
            </a:r>
            <a:r>
              <a:rPr lang="en-US" dirty="0" smtClean="0"/>
              <a:t>A node </a:t>
            </a:r>
            <a:r>
              <a:rPr lang="en-US" dirty="0"/>
              <a:t>can only influence nodes that it is connected to;</a:t>
            </a:r>
          </a:p>
          <a:p>
            <a:endParaRPr lang="en-US" dirty="0"/>
          </a:p>
          <a:p>
            <a:r>
              <a:rPr lang="en-US" dirty="0" smtClean="0"/>
              <a:t>Decisions </a:t>
            </a:r>
            <a:r>
              <a:rPr lang="en-US" dirty="0"/>
              <a:t>are binary - nodes can be either active or inactive. An </a:t>
            </a:r>
            <a:r>
              <a:rPr lang="en-US" dirty="0" smtClean="0"/>
              <a:t>active nodes </a:t>
            </a:r>
            <a:r>
              <a:rPr lang="en-US" dirty="0"/>
              <a:t>means that the node decided to adopt the behavior, </a:t>
            </a:r>
            <a:r>
              <a:rPr lang="en-US" dirty="0" smtClean="0"/>
              <a:t>innovation, or </a:t>
            </a:r>
            <a:r>
              <a:rPr lang="en-US" dirty="0"/>
              <a:t>decision</a:t>
            </a:r>
            <a:r>
              <a:rPr lang="en-US" dirty="0" smtClean="0"/>
              <a:t>;</a:t>
            </a:r>
          </a:p>
          <a:p>
            <a:endParaRPr lang="en-US" dirty="0"/>
          </a:p>
          <a:p>
            <a:r>
              <a:rPr lang="en-US" dirty="0" smtClean="0"/>
              <a:t>A </a:t>
            </a:r>
            <a:r>
              <a:rPr lang="en-US" dirty="0"/>
              <a:t>node, once activated, can activate its neighboring nodes; and</a:t>
            </a:r>
          </a:p>
          <a:p>
            <a:endParaRPr lang="en-US" dirty="0" smtClean="0"/>
          </a:p>
          <a:p>
            <a:r>
              <a:rPr lang="en-US" dirty="0" smtClean="0"/>
              <a:t>Activation </a:t>
            </a:r>
            <a:r>
              <a:rPr lang="en-US" dirty="0"/>
              <a:t>is a progressive process, where nodes change from </a:t>
            </a:r>
            <a:r>
              <a:rPr lang="en-US" dirty="0" smtClean="0"/>
              <a:t>inactive to </a:t>
            </a:r>
            <a:r>
              <a:rPr lang="en-US" dirty="0"/>
              <a:t>active, but not vice versa 1.</a:t>
            </a:r>
          </a:p>
        </p:txBody>
      </p:sp>
    </p:spTree>
    <p:extLst>
      <p:ext uri="{BB962C8B-B14F-4D97-AF65-F5344CB8AC3E}">
        <p14:creationId xmlns:p14="http://schemas.microsoft.com/office/powerpoint/2010/main" val="32933172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Basics of Social Media Mining</a:t>
            </a:r>
          </a:p>
          <a:p>
            <a:endParaRPr lang="en-US" dirty="0"/>
          </a:p>
          <a:p>
            <a:r>
              <a:rPr lang="en-US" dirty="0" smtClean="0"/>
              <a:t>Information Diffusion.</a:t>
            </a:r>
          </a:p>
          <a:p>
            <a:endParaRPr lang="en-US" dirty="0" smtClean="0"/>
          </a:p>
          <a:p>
            <a:r>
              <a:rPr lang="en-US" dirty="0" smtClean="0"/>
              <a:t>Advanced Topics.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1448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Cascade Model (ICM)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Independent Cascade </a:t>
            </a:r>
            <a:r>
              <a:rPr lang="en-US" b="1" dirty="0" smtClean="0"/>
              <a:t>Model</a:t>
            </a:r>
            <a:r>
              <a:rPr lang="en-US" dirty="0" smtClean="0"/>
              <a:t> is a sender centric model of cascade</a:t>
            </a:r>
          </a:p>
          <a:p>
            <a:pPr lvl="1"/>
            <a:r>
              <a:rPr lang="en-US" dirty="0" smtClean="0"/>
              <a:t>In this model each node has one chance to activate its neighbors</a:t>
            </a:r>
          </a:p>
          <a:p>
            <a:r>
              <a:rPr lang="en-US" dirty="0" smtClean="0"/>
              <a:t>Considering </a:t>
            </a:r>
            <a:r>
              <a:rPr lang="en-US" dirty="0"/>
              <a:t>nodes that are active as senders and nodes that are being activated as receivers, </a:t>
            </a:r>
          </a:p>
          <a:p>
            <a:pPr lvl="1"/>
            <a:r>
              <a:rPr lang="en-US" dirty="0"/>
              <a:t>The </a:t>
            </a:r>
            <a:r>
              <a:rPr lang="en-US" i="1" dirty="0" smtClean="0"/>
              <a:t>linear </a:t>
            </a:r>
            <a:r>
              <a:rPr lang="en-US" i="1" dirty="0"/>
              <a:t>threshold model</a:t>
            </a:r>
            <a:r>
              <a:rPr lang="en-US" dirty="0"/>
              <a:t> concentrates on the </a:t>
            </a:r>
            <a:r>
              <a:rPr lang="en-US" dirty="0" smtClean="0"/>
              <a:t>receiver (to be discussed later).</a:t>
            </a:r>
            <a:endParaRPr lang="en-US" dirty="0"/>
          </a:p>
          <a:p>
            <a:pPr lvl="1"/>
            <a:r>
              <a:rPr lang="en-US" dirty="0" smtClean="0"/>
              <a:t>The independent </a:t>
            </a:r>
            <a:r>
              <a:rPr lang="en-US" dirty="0"/>
              <a:t>cascade model concentrates on the </a:t>
            </a:r>
            <a:r>
              <a:rPr lang="en-US" dirty="0" smtClean="0"/>
              <a:t>sender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82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Independent </a:t>
            </a:r>
            <a:r>
              <a:rPr lang="en-US" dirty="0"/>
              <a:t>Cascade Model (ICM)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</a:t>
            </a:r>
            <a:r>
              <a:rPr lang="en-US" i="1" dirty="0"/>
              <a:t>Independent Cascade </a:t>
            </a:r>
            <a:r>
              <a:rPr lang="en-US" i="1" dirty="0" smtClean="0"/>
              <a:t>Model,</a:t>
            </a:r>
            <a:r>
              <a:rPr lang="en-US" dirty="0" smtClean="0"/>
              <a:t> the </a:t>
            </a:r>
            <a:r>
              <a:rPr lang="en-US" dirty="0"/>
              <a:t>node that </a:t>
            </a:r>
            <a:r>
              <a:rPr lang="en-US" dirty="0" smtClean="0"/>
              <a:t>is activated at </a:t>
            </a:r>
            <a:r>
              <a:rPr lang="en-US" dirty="0"/>
              <a:t>time </a:t>
            </a:r>
            <a:r>
              <a:rPr lang="en-US" i="1" dirty="0" smtClean="0"/>
              <a:t>t</a:t>
            </a:r>
            <a:r>
              <a:rPr lang="en-US" dirty="0" smtClean="0"/>
              <a:t>, </a:t>
            </a:r>
            <a:r>
              <a:rPr lang="en-US" dirty="0"/>
              <a:t>has one </a:t>
            </a:r>
            <a:r>
              <a:rPr lang="en-US" dirty="0" smtClean="0"/>
              <a:t>chance, at time step </a:t>
            </a:r>
            <a:r>
              <a:rPr lang="en-US" i="1" dirty="0" smtClean="0"/>
              <a:t>t + 1,</a:t>
            </a:r>
            <a:r>
              <a:rPr lang="en-US" dirty="0" smtClean="0"/>
              <a:t> to activate its neighbors</a:t>
            </a:r>
          </a:p>
          <a:p>
            <a:r>
              <a:rPr lang="en-US" dirty="0"/>
              <a:t>Let </a:t>
            </a:r>
            <a:r>
              <a:rPr lang="en-US" i="1" dirty="0"/>
              <a:t>v</a:t>
            </a:r>
            <a:r>
              <a:rPr lang="en-US" dirty="0"/>
              <a:t> be an </a:t>
            </a:r>
            <a:r>
              <a:rPr lang="en-US" dirty="0" smtClean="0"/>
              <a:t>active node </a:t>
            </a:r>
            <a:r>
              <a:rPr lang="en-US" dirty="0"/>
              <a:t>at time </a:t>
            </a:r>
            <a:r>
              <a:rPr lang="en-US" i="1" dirty="0" smtClean="0"/>
              <a:t>t, </a:t>
            </a:r>
            <a:r>
              <a:rPr lang="en-US" dirty="0" smtClean="0"/>
              <a:t>for </a:t>
            </a:r>
            <a:r>
              <a:rPr lang="en-US" dirty="0"/>
              <a:t>any neighbor </a:t>
            </a:r>
            <a:r>
              <a:rPr lang="en-US" i="1" dirty="0"/>
              <a:t>w</a:t>
            </a:r>
            <a:r>
              <a:rPr lang="en-US" dirty="0" smtClean="0"/>
              <a:t> of it, </a:t>
            </a:r>
            <a:r>
              <a:rPr lang="en-US" dirty="0"/>
              <a:t>there’s a probability </a:t>
            </a:r>
            <a:r>
              <a:rPr lang="en-US" dirty="0" err="1" smtClean="0"/>
              <a:t>p</a:t>
            </a:r>
            <a:r>
              <a:rPr lang="en-US" baseline="-25000" dirty="0" err="1" smtClean="0"/>
              <a:t>vw</a:t>
            </a:r>
            <a:r>
              <a:rPr lang="en-US" dirty="0" smtClean="0"/>
              <a:t> that node </a:t>
            </a:r>
            <a:r>
              <a:rPr lang="en-US" dirty="0"/>
              <a:t>w gets activated at </a:t>
            </a:r>
            <a:r>
              <a:rPr lang="en-US" dirty="0" smtClean="0"/>
              <a:t>time </a:t>
            </a:r>
            <a:r>
              <a:rPr lang="en-US" i="1" dirty="0" smtClean="0"/>
              <a:t>t </a:t>
            </a:r>
            <a:r>
              <a:rPr lang="en-US" i="1" dirty="0"/>
              <a:t>+ 1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node </a:t>
            </a:r>
            <a:r>
              <a:rPr lang="en-US" i="1" dirty="0" smtClean="0"/>
              <a:t>v</a:t>
            </a:r>
            <a:r>
              <a:rPr lang="en-US" dirty="0" smtClean="0"/>
              <a:t> </a:t>
            </a:r>
            <a:r>
              <a:rPr lang="en-US" dirty="0"/>
              <a:t>activated at </a:t>
            </a:r>
            <a:r>
              <a:rPr lang="en-US" dirty="0" smtClean="0"/>
              <a:t>time </a:t>
            </a:r>
            <a:r>
              <a:rPr lang="en-US" i="1" dirty="0" smtClean="0"/>
              <a:t>t</a:t>
            </a:r>
            <a:r>
              <a:rPr lang="en-US" dirty="0" smtClean="0"/>
              <a:t> </a:t>
            </a:r>
            <a:r>
              <a:rPr lang="en-US" dirty="0"/>
              <a:t>has a single chance of activating its </a:t>
            </a:r>
            <a:r>
              <a:rPr lang="en-US" dirty="0" smtClean="0"/>
              <a:t>neighbors </a:t>
            </a:r>
            <a:r>
              <a:rPr lang="en-US" dirty="0"/>
              <a:t>and that activation </a:t>
            </a:r>
            <a:r>
              <a:rPr lang="en-US" dirty="0" smtClean="0"/>
              <a:t>can only </a:t>
            </a:r>
            <a:r>
              <a:rPr lang="en-US" dirty="0"/>
              <a:t>happen at </a:t>
            </a:r>
            <a:r>
              <a:rPr lang="en-US" i="1" dirty="0"/>
              <a:t>t + </a:t>
            </a:r>
            <a:r>
              <a:rPr lang="en-US" i="1" dirty="0" smtClean="0"/>
              <a:t>1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10508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0"/>
                <a:cs typeface="宋体" charset="0"/>
              </a:rPr>
              <a:t>Example</a:t>
            </a:r>
            <a:endParaRPr lang="en-US"/>
          </a:p>
        </p:txBody>
      </p:sp>
      <p:sp>
        <p:nvSpPr>
          <p:cNvPr id="121859" name="Oval 3"/>
          <p:cNvSpPr>
            <a:spLocks noChangeArrowheads="1"/>
          </p:cNvSpPr>
          <p:nvPr/>
        </p:nvSpPr>
        <p:spPr bwMode="auto">
          <a:xfrm>
            <a:off x="2351088" y="4770438"/>
            <a:ext cx="366712" cy="33496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60" name="Line 4"/>
          <p:cNvSpPr>
            <a:spLocks noChangeShapeType="1"/>
          </p:cNvSpPr>
          <p:nvPr/>
        </p:nvSpPr>
        <p:spPr bwMode="auto">
          <a:xfrm>
            <a:off x="2698750" y="4921250"/>
            <a:ext cx="1919288" cy="14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861" name="Line 5"/>
          <p:cNvSpPr>
            <a:spLocks noChangeShapeType="1"/>
          </p:cNvSpPr>
          <p:nvPr/>
        </p:nvSpPr>
        <p:spPr bwMode="auto">
          <a:xfrm flipV="1">
            <a:off x="2711450" y="3675063"/>
            <a:ext cx="1979613" cy="1150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862" name="Line 6"/>
          <p:cNvSpPr>
            <a:spLocks noChangeShapeType="1"/>
          </p:cNvSpPr>
          <p:nvPr/>
        </p:nvSpPr>
        <p:spPr bwMode="auto">
          <a:xfrm flipH="1" flipV="1">
            <a:off x="2503488" y="3692525"/>
            <a:ext cx="28575" cy="1042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863" name="Line 7"/>
          <p:cNvSpPr>
            <a:spLocks noChangeShapeType="1"/>
          </p:cNvSpPr>
          <p:nvPr/>
        </p:nvSpPr>
        <p:spPr bwMode="auto">
          <a:xfrm flipH="1">
            <a:off x="2684463" y="3536950"/>
            <a:ext cx="1917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864" name="Line 8"/>
          <p:cNvSpPr>
            <a:spLocks noChangeShapeType="1"/>
          </p:cNvSpPr>
          <p:nvPr/>
        </p:nvSpPr>
        <p:spPr bwMode="auto">
          <a:xfrm>
            <a:off x="960438" y="2163763"/>
            <a:ext cx="1447800" cy="266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865" name="Line 9"/>
          <p:cNvSpPr>
            <a:spLocks noChangeShapeType="1"/>
          </p:cNvSpPr>
          <p:nvPr/>
        </p:nvSpPr>
        <p:spPr bwMode="auto">
          <a:xfrm>
            <a:off x="1079500" y="2117725"/>
            <a:ext cx="1254125" cy="1312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866" name="Line 10"/>
          <p:cNvSpPr>
            <a:spLocks noChangeShapeType="1"/>
          </p:cNvSpPr>
          <p:nvPr/>
        </p:nvSpPr>
        <p:spPr bwMode="auto">
          <a:xfrm flipV="1">
            <a:off x="2633663" y="2173288"/>
            <a:ext cx="1154112" cy="1169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867" name="Line 11"/>
          <p:cNvSpPr>
            <a:spLocks noChangeShapeType="1"/>
          </p:cNvSpPr>
          <p:nvPr/>
        </p:nvSpPr>
        <p:spPr bwMode="auto">
          <a:xfrm flipV="1">
            <a:off x="1098550" y="1995488"/>
            <a:ext cx="2616200" cy="14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868" name="Line 12"/>
          <p:cNvSpPr>
            <a:spLocks noChangeShapeType="1"/>
          </p:cNvSpPr>
          <p:nvPr/>
        </p:nvSpPr>
        <p:spPr bwMode="auto">
          <a:xfrm>
            <a:off x="3960813" y="2160588"/>
            <a:ext cx="749300" cy="1211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869" name="Line 13"/>
          <p:cNvSpPr>
            <a:spLocks noChangeShapeType="1"/>
          </p:cNvSpPr>
          <p:nvPr/>
        </p:nvSpPr>
        <p:spPr bwMode="auto">
          <a:xfrm flipH="1">
            <a:off x="4797425" y="3736975"/>
            <a:ext cx="14288" cy="1044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870" name="Text Box 14"/>
          <p:cNvSpPr txBox="1">
            <a:spLocks noChangeArrowheads="1"/>
          </p:cNvSpPr>
          <p:nvPr/>
        </p:nvSpPr>
        <p:spPr bwMode="auto">
          <a:xfrm>
            <a:off x="4370388" y="5078413"/>
            <a:ext cx="314325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300" b="1" i="1" dirty="0"/>
              <a:t>v</a:t>
            </a:r>
          </a:p>
        </p:txBody>
      </p:sp>
      <p:sp>
        <p:nvSpPr>
          <p:cNvPr id="121871" name="Text Box 15"/>
          <p:cNvSpPr txBox="1">
            <a:spLocks noChangeArrowheads="1"/>
          </p:cNvSpPr>
          <p:nvPr/>
        </p:nvSpPr>
        <p:spPr bwMode="auto">
          <a:xfrm>
            <a:off x="1716088" y="4686300"/>
            <a:ext cx="344487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300" b="1" i="1"/>
              <a:t>w</a:t>
            </a:r>
          </a:p>
        </p:txBody>
      </p:sp>
      <p:sp>
        <p:nvSpPr>
          <p:cNvPr id="121872" name="Text Box 16"/>
          <p:cNvSpPr txBox="1">
            <a:spLocks noChangeArrowheads="1"/>
          </p:cNvSpPr>
          <p:nvPr/>
        </p:nvSpPr>
        <p:spPr bwMode="auto">
          <a:xfrm>
            <a:off x="3282950" y="4592638"/>
            <a:ext cx="6143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b="1"/>
              <a:t>0.5</a:t>
            </a:r>
          </a:p>
        </p:txBody>
      </p:sp>
      <p:sp>
        <p:nvSpPr>
          <p:cNvPr id="121873" name="Text Box 17"/>
          <p:cNvSpPr txBox="1">
            <a:spLocks noChangeArrowheads="1"/>
          </p:cNvSpPr>
          <p:nvPr/>
        </p:nvSpPr>
        <p:spPr bwMode="auto">
          <a:xfrm>
            <a:off x="3243263" y="3981450"/>
            <a:ext cx="6143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b="1"/>
              <a:t>0.3</a:t>
            </a:r>
          </a:p>
        </p:txBody>
      </p:sp>
      <p:sp>
        <p:nvSpPr>
          <p:cNvPr id="121874" name="Text Box 18"/>
          <p:cNvSpPr txBox="1">
            <a:spLocks noChangeArrowheads="1"/>
          </p:cNvSpPr>
          <p:nvPr/>
        </p:nvSpPr>
        <p:spPr bwMode="auto">
          <a:xfrm>
            <a:off x="4814888" y="4095750"/>
            <a:ext cx="6143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b="1"/>
              <a:t>0.2</a:t>
            </a:r>
          </a:p>
        </p:txBody>
      </p:sp>
      <p:sp>
        <p:nvSpPr>
          <p:cNvPr id="121875" name="Text Box 19"/>
          <p:cNvSpPr txBox="1">
            <a:spLocks noChangeArrowheads="1"/>
          </p:cNvSpPr>
          <p:nvPr/>
        </p:nvSpPr>
        <p:spPr bwMode="auto">
          <a:xfrm>
            <a:off x="2486025" y="3968750"/>
            <a:ext cx="6143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b="1"/>
              <a:t>0.5</a:t>
            </a:r>
          </a:p>
        </p:txBody>
      </p:sp>
      <p:sp>
        <p:nvSpPr>
          <p:cNvPr id="121876" name="Text Box 20"/>
          <p:cNvSpPr txBox="1">
            <a:spLocks noChangeArrowheads="1"/>
          </p:cNvSpPr>
          <p:nvPr/>
        </p:nvSpPr>
        <p:spPr bwMode="auto">
          <a:xfrm>
            <a:off x="3343275" y="3211513"/>
            <a:ext cx="6143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b="1"/>
              <a:t>0.1</a:t>
            </a:r>
          </a:p>
        </p:txBody>
      </p:sp>
      <p:sp>
        <p:nvSpPr>
          <p:cNvPr id="121877" name="Text Box 21"/>
          <p:cNvSpPr txBox="1">
            <a:spLocks noChangeArrowheads="1"/>
          </p:cNvSpPr>
          <p:nvPr/>
        </p:nvSpPr>
        <p:spPr bwMode="auto">
          <a:xfrm>
            <a:off x="1157288" y="3352800"/>
            <a:ext cx="6143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b="1"/>
              <a:t>0.4</a:t>
            </a:r>
          </a:p>
        </p:txBody>
      </p:sp>
      <p:sp>
        <p:nvSpPr>
          <p:cNvPr id="121878" name="Text Box 22"/>
          <p:cNvSpPr txBox="1">
            <a:spLocks noChangeArrowheads="1"/>
          </p:cNvSpPr>
          <p:nvPr/>
        </p:nvSpPr>
        <p:spPr bwMode="auto">
          <a:xfrm>
            <a:off x="1601788" y="2425700"/>
            <a:ext cx="6143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b="1"/>
              <a:t>0.3</a:t>
            </a:r>
          </a:p>
        </p:txBody>
      </p:sp>
      <p:sp>
        <p:nvSpPr>
          <p:cNvPr id="121879" name="Text Box 23"/>
          <p:cNvSpPr txBox="1">
            <a:spLocks noChangeArrowheads="1"/>
          </p:cNvSpPr>
          <p:nvPr/>
        </p:nvSpPr>
        <p:spPr bwMode="auto">
          <a:xfrm>
            <a:off x="2689225" y="2341563"/>
            <a:ext cx="6143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b="1"/>
              <a:t>0.2</a:t>
            </a:r>
          </a:p>
        </p:txBody>
      </p:sp>
      <p:sp>
        <p:nvSpPr>
          <p:cNvPr id="121880" name="Text Box 24"/>
          <p:cNvSpPr txBox="1">
            <a:spLocks noChangeArrowheads="1"/>
          </p:cNvSpPr>
          <p:nvPr/>
        </p:nvSpPr>
        <p:spPr bwMode="auto">
          <a:xfrm>
            <a:off x="2232025" y="1541463"/>
            <a:ext cx="6143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b="1"/>
              <a:t>0.6</a:t>
            </a:r>
          </a:p>
        </p:txBody>
      </p:sp>
      <p:sp>
        <p:nvSpPr>
          <p:cNvPr id="121881" name="Text Box 25"/>
          <p:cNvSpPr txBox="1">
            <a:spLocks noChangeArrowheads="1"/>
          </p:cNvSpPr>
          <p:nvPr/>
        </p:nvSpPr>
        <p:spPr bwMode="auto">
          <a:xfrm>
            <a:off x="4303713" y="2355850"/>
            <a:ext cx="6143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b="1"/>
              <a:t>0.2</a:t>
            </a:r>
          </a:p>
        </p:txBody>
      </p:sp>
      <p:sp>
        <p:nvSpPr>
          <p:cNvPr id="121882" name="Oval 26"/>
          <p:cNvSpPr>
            <a:spLocks noChangeArrowheads="1"/>
          </p:cNvSpPr>
          <p:nvPr/>
        </p:nvSpPr>
        <p:spPr bwMode="auto">
          <a:xfrm>
            <a:off x="4629150" y="4783138"/>
            <a:ext cx="366713" cy="33496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83" name="Oval 27"/>
          <p:cNvSpPr>
            <a:spLocks noChangeArrowheads="1"/>
          </p:cNvSpPr>
          <p:nvPr/>
        </p:nvSpPr>
        <p:spPr bwMode="auto">
          <a:xfrm>
            <a:off x="752475" y="1808163"/>
            <a:ext cx="366713" cy="33496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84" name="Oval 28"/>
          <p:cNvSpPr>
            <a:spLocks noChangeArrowheads="1"/>
          </p:cNvSpPr>
          <p:nvPr/>
        </p:nvSpPr>
        <p:spPr bwMode="auto">
          <a:xfrm>
            <a:off x="3697288" y="1820863"/>
            <a:ext cx="366712" cy="33496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85" name="Oval 29"/>
          <p:cNvSpPr>
            <a:spLocks noChangeArrowheads="1"/>
          </p:cNvSpPr>
          <p:nvPr/>
        </p:nvSpPr>
        <p:spPr bwMode="auto">
          <a:xfrm>
            <a:off x="2317750" y="3357563"/>
            <a:ext cx="366713" cy="33496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86" name="Oval 30"/>
          <p:cNvSpPr>
            <a:spLocks noChangeArrowheads="1"/>
          </p:cNvSpPr>
          <p:nvPr/>
        </p:nvSpPr>
        <p:spPr bwMode="auto">
          <a:xfrm>
            <a:off x="4637088" y="3398838"/>
            <a:ext cx="366712" cy="33496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88" name="Rectangle 32"/>
          <p:cNvSpPr>
            <a:spLocks noChangeArrowheads="1"/>
          </p:cNvSpPr>
          <p:nvPr/>
        </p:nvSpPr>
        <p:spPr bwMode="auto">
          <a:xfrm>
            <a:off x="6110288" y="1703388"/>
            <a:ext cx="2500312" cy="34210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89" name="Text Box 33"/>
          <p:cNvSpPr txBox="1">
            <a:spLocks noChangeArrowheads="1"/>
          </p:cNvSpPr>
          <p:nvPr/>
        </p:nvSpPr>
        <p:spPr bwMode="auto">
          <a:xfrm>
            <a:off x="6896100" y="2012950"/>
            <a:ext cx="1504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 b="1"/>
              <a:t>Inactive Node</a:t>
            </a:r>
          </a:p>
        </p:txBody>
      </p:sp>
      <p:sp>
        <p:nvSpPr>
          <p:cNvPr id="121890" name="Text Box 34"/>
          <p:cNvSpPr txBox="1">
            <a:spLocks noChangeArrowheads="1"/>
          </p:cNvSpPr>
          <p:nvPr/>
        </p:nvSpPr>
        <p:spPr bwMode="auto">
          <a:xfrm>
            <a:off x="6872288" y="2509838"/>
            <a:ext cx="1433512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700" b="1"/>
              <a:t>Active Node</a:t>
            </a:r>
          </a:p>
        </p:txBody>
      </p:sp>
      <p:sp>
        <p:nvSpPr>
          <p:cNvPr id="121891" name="Text Box 35"/>
          <p:cNvSpPr txBox="1">
            <a:spLocks noChangeArrowheads="1"/>
          </p:cNvSpPr>
          <p:nvPr/>
        </p:nvSpPr>
        <p:spPr bwMode="auto">
          <a:xfrm>
            <a:off x="6856413" y="3021013"/>
            <a:ext cx="1544637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700" b="1" dirty="0"/>
              <a:t>Newly active </a:t>
            </a:r>
          </a:p>
          <a:p>
            <a:pPr eaLnBrk="0" hangingPunct="0"/>
            <a:r>
              <a:rPr lang="en-US" sz="1700" b="1" dirty="0"/>
              <a:t>node</a:t>
            </a:r>
          </a:p>
        </p:txBody>
      </p:sp>
      <p:sp>
        <p:nvSpPr>
          <p:cNvPr id="121892" name="Text Box 36"/>
          <p:cNvSpPr txBox="1">
            <a:spLocks noChangeArrowheads="1"/>
          </p:cNvSpPr>
          <p:nvPr/>
        </p:nvSpPr>
        <p:spPr bwMode="auto">
          <a:xfrm>
            <a:off x="6872288" y="3679825"/>
            <a:ext cx="13874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700" b="1"/>
              <a:t>Successful </a:t>
            </a:r>
          </a:p>
          <a:p>
            <a:pPr eaLnBrk="0" hangingPunct="0"/>
            <a:r>
              <a:rPr lang="en-US" sz="1700" b="1"/>
              <a:t>attempt</a:t>
            </a:r>
          </a:p>
        </p:txBody>
      </p:sp>
      <p:sp>
        <p:nvSpPr>
          <p:cNvPr id="121893" name="Oval 37"/>
          <p:cNvSpPr>
            <a:spLocks noChangeArrowheads="1"/>
          </p:cNvSpPr>
          <p:nvPr/>
        </p:nvSpPr>
        <p:spPr bwMode="auto">
          <a:xfrm>
            <a:off x="6340475" y="1993900"/>
            <a:ext cx="366713" cy="3349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94" name="Oval 38"/>
          <p:cNvSpPr>
            <a:spLocks noChangeArrowheads="1"/>
          </p:cNvSpPr>
          <p:nvPr/>
        </p:nvSpPr>
        <p:spPr bwMode="auto">
          <a:xfrm>
            <a:off x="6340475" y="2540000"/>
            <a:ext cx="366713" cy="334963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95" name="Oval 39"/>
          <p:cNvSpPr>
            <a:spLocks noChangeArrowheads="1"/>
          </p:cNvSpPr>
          <p:nvPr/>
        </p:nvSpPr>
        <p:spPr bwMode="auto">
          <a:xfrm>
            <a:off x="6340475" y="3135313"/>
            <a:ext cx="366713" cy="334962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1896" name="Line 40"/>
          <p:cNvSpPr>
            <a:spLocks noChangeShapeType="1"/>
          </p:cNvSpPr>
          <p:nvPr/>
        </p:nvSpPr>
        <p:spPr bwMode="auto">
          <a:xfrm>
            <a:off x="6242050" y="3976688"/>
            <a:ext cx="508000" cy="0"/>
          </a:xfrm>
          <a:prstGeom prst="line">
            <a:avLst/>
          </a:prstGeom>
          <a:noFill/>
          <a:ln w="9525">
            <a:solidFill>
              <a:srgbClr val="00CC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897" name="Line 41"/>
          <p:cNvSpPr>
            <a:spLocks noChangeShapeType="1"/>
          </p:cNvSpPr>
          <p:nvPr/>
        </p:nvSpPr>
        <p:spPr bwMode="auto">
          <a:xfrm>
            <a:off x="6238875" y="4629150"/>
            <a:ext cx="5080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898" name="Text Box 42"/>
          <p:cNvSpPr txBox="1">
            <a:spLocks noChangeArrowheads="1"/>
          </p:cNvSpPr>
          <p:nvPr/>
        </p:nvSpPr>
        <p:spPr bwMode="auto">
          <a:xfrm>
            <a:off x="6829425" y="4316413"/>
            <a:ext cx="15906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700" b="1"/>
              <a:t>Unsuccessful</a:t>
            </a:r>
          </a:p>
          <a:p>
            <a:pPr eaLnBrk="0" hangingPunct="0"/>
            <a:r>
              <a:rPr lang="en-US" sz="1700" b="1"/>
              <a:t>attempt</a:t>
            </a:r>
          </a:p>
        </p:txBody>
      </p:sp>
      <p:grpSp>
        <p:nvGrpSpPr>
          <p:cNvPr id="121899" name="Group 43"/>
          <p:cNvGrpSpPr>
            <a:grpSpLocks/>
          </p:cNvGrpSpPr>
          <p:nvPr/>
        </p:nvGrpSpPr>
        <p:grpSpPr bwMode="auto">
          <a:xfrm>
            <a:off x="5445125" y="4181475"/>
            <a:ext cx="457200" cy="298450"/>
            <a:chOff x="3182" y="2807"/>
            <a:chExt cx="406" cy="560"/>
          </a:xfrm>
        </p:grpSpPr>
        <p:pic>
          <p:nvPicPr>
            <p:cNvPr id="121900" name="Picture 44" descr="flipcoi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" y="2902"/>
              <a:ext cx="379" cy="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80808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21901" name="Rectangle 45"/>
            <p:cNvSpPr>
              <a:spLocks noChangeArrowheads="1"/>
            </p:cNvSpPr>
            <p:nvPr/>
          </p:nvSpPr>
          <p:spPr bwMode="auto">
            <a:xfrm>
              <a:off x="3182" y="2813"/>
              <a:ext cx="45" cy="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902" name="Rectangle 46"/>
            <p:cNvSpPr>
              <a:spLocks noChangeArrowheads="1"/>
            </p:cNvSpPr>
            <p:nvPr/>
          </p:nvSpPr>
          <p:spPr bwMode="auto">
            <a:xfrm>
              <a:off x="3216" y="2807"/>
              <a:ext cx="357" cy="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1903" name="Text Box 47"/>
          <p:cNvSpPr txBox="1">
            <a:spLocks noChangeArrowheads="1"/>
          </p:cNvSpPr>
          <p:nvPr/>
        </p:nvSpPr>
        <p:spPr bwMode="auto">
          <a:xfrm>
            <a:off x="2789238" y="5589588"/>
            <a:ext cx="1303337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3000" b="1" i="1" dirty="0">
                <a:ea typeface="宋体" charset="0"/>
                <a:cs typeface="宋体" charset="0"/>
              </a:rPr>
              <a:t>Stop!</a:t>
            </a:r>
            <a:endParaRPr lang="en-US" sz="3000" b="1" i="1" dirty="0"/>
          </a:p>
        </p:txBody>
      </p:sp>
      <p:sp>
        <p:nvSpPr>
          <p:cNvPr id="121904" name="Text Box 48"/>
          <p:cNvSpPr txBox="1">
            <a:spLocks noChangeArrowheads="1"/>
          </p:cNvSpPr>
          <p:nvPr/>
        </p:nvSpPr>
        <p:spPr bwMode="auto">
          <a:xfrm>
            <a:off x="4829175" y="3117850"/>
            <a:ext cx="4333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b="1" i="1" dirty="0" smtClean="0"/>
              <a:t>u</a:t>
            </a:r>
            <a:endParaRPr lang="en-US" b="1" i="1" dirty="0"/>
          </a:p>
        </p:txBody>
      </p:sp>
      <p:sp>
        <p:nvSpPr>
          <p:cNvPr id="121906" name="Text Box 50"/>
          <p:cNvSpPr txBox="1">
            <a:spLocks noChangeArrowheads="1"/>
          </p:cNvSpPr>
          <p:nvPr/>
        </p:nvSpPr>
        <p:spPr bwMode="auto">
          <a:xfrm>
            <a:off x="2667000" y="3124200"/>
            <a:ext cx="4333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b="1" i="1" dirty="0" smtClean="0"/>
              <a:t>x</a:t>
            </a:r>
            <a:endParaRPr lang="en-US" b="1" i="1" dirty="0"/>
          </a:p>
        </p:txBody>
      </p:sp>
      <p:sp>
        <p:nvSpPr>
          <p:cNvPr id="49" name="Text Box 14"/>
          <p:cNvSpPr txBox="1">
            <a:spLocks noChangeArrowheads="1"/>
          </p:cNvSpPr>
          <p:nvPr/>
        </p:nvSpPr>
        <p:spPr bwMode="auto">
          <a:xfrm>
            <a:off x="4038600" y="1371600"/>
            <a:ext cx="314325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300" b="1" i="1" dirty="0" smtClean="0"/>
              <a:t>t</a:t>
            </a:r>
            <a:endParaRPr lang="en-US" sz="2300" b="1" i="1" dirty="0"/>
          </a:p>
        </p:txBody>
      </p:sp>
      <p:sp>
        <p:nvSpPr>
          <p:cNvPr id="50" name="Text Box 14"/>
          <p:cNvSpPr txBox="1">
            <a:spLocks noChangeArrowheads="1"/>
          </p:cNvSpPr>
          <p:nvPr/>
        </p:nvSpPr>
        <p:spPr bwMode="auto">
          <a:xfrm>
            <a:off x="1066800" y="1295400"/>
            <a:ext cx="314325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300" b="1" i="1" dirty="0" smtClean="0"/>
              <a:t>s</a:t>
            </a:r>
            <a:endParaRPr lang="en-US" sz="2300" b="1" i="1" dirty="0"/>
          </a:p>
        </p:txBody>
      </p:sp>
    </p:spTree>
    <p:extLst>
      <p:ext uri="{BB962C8B-B14F-4D97-AF65-F5344CB8AC3E}">
        <p14:creationId xmlns:p14="http://schemas.microsoft.com/office/powerpoint/2010/main" val="159087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218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indefinite"/>
                                        <p:tgtEl>
                                          <p:spTgt spid="1218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indefinite"/>
                                        <p:tgtEl>
                                          <p:spTgt spid="1218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1218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" dur="indefinite"/>
                                        <p:tgtEl>
                                          <p:spTgt spid="1218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1218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CC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indefinite"/>
                                        <p:tgtEl>
                                          <p:spTgt spid="12186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indefinite"/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indefinite"/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1218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99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9" dur="indefinite"/>
                                        <p:tgtEl>
                                          <p:spTgt spid="1218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indefinite"/>
                                        <p:tgtEl>
                                          <p:spTgt spid="1218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1218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CC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5" dur="indefinite"/>
                                        <p:tgtEl>
                                          <p:spTgt spid="12186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218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CC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8" dur="indefinite"/>
                                        <p:tgtEl>
                                          <p:spTgt spid="12186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218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3" dur="indefinite"/>
                                        <p:tgtEl>
                                          <p:spTgt spid="1218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indefinite"/>
                                        <p:tgtEl>
                                          <p:spTgt spid="1218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1218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7" dur="indefinite"/>
                                        <p:tgtEl>
                                          <p:spTgt spid="1218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indefinite"/>
                                        <p:tgtEl>
                                          <p:spTgt spid="1218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99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1" dur="indefinite"/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indefinite"/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1218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7" dur="indefinite"/>
                                        <p:tgtEl>
                                          <p:spTgt spid="12186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12186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0" dur="indefinite"/>
                                        <p:tgtEl>
                                          <p:spTgt spid="12186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1218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99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5" dur="indefinite"/>
                                        <p:tgtEl>
                                          <p:spTgt spid="1218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indefinite"/>
                                        <p:tgtEl>
                                          <p:spTgt spid="1218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1218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99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9" dur="indefinite"/>
                                        <p:tgtEl>
                                          <p:spTgt spid="1218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indefinite"/>
                                        <p:tgtEl>
                                          <p:spTgt spid="1218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90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ICM Algorithm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990599"/>
            <a:ext cx="7543800" cy="553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0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Viralization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2895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Viral </a:t>
            </a:r>
            <a:r>
              <a:rPr lang="en-US" b="1" dirty="0"/>
              <a:t>phenomena </a:t>
            </a:r>
            <a:r>
              <a:rPr lang="en-US" dirty="0"/>
              <a:t>are </a:t>
            </a:r>
            <a:r>
              <a:rPr lang="en-US" dirty="0" smtClean="0"/>
              <a:t>objects </a:t>
            </a:r>
            <a:r>
              <a:rPr lang="en-US" dirty="0"/>
              <a:t>able to replicate themselves or convert other objects into copies of themselves when these objects are exposed to them.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122" name="Picture 2" descr="viralmarket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218" y="4211757"/>
            <a:ext cx="1862382" cy="12333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s1.cdn.memeburn.com/wp-content/uploads/viral_marketing11-300x21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124200"/>
            <a:ext cx="4800600" cy="34084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11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Notable </a:t>
            </a:r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143000"/>
            <a:ext cx="4025900" cy="330200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343400" y="1066800"/>
            <a:ext cx="4343400" cy="5318760"/>
          </a:xfrm>
        </p:spPr>
        <p:txBody>
          <a:bodyPr>
            <a:normAutofit/>
          </a:bodyPr>
          <a:lstStyle/>
          <a:p>
            <a:r>
              <a:rPr lang="en-US" dirty="0" smtClean="0"/>
              <a:t>1996-1997</a:t>
            </a:r>
          </a:p>
          <a:p>
            <a:pPr lvl="1"/>
            <a:r>
              <a:rPr lang="en-US" i="1" dirty="0" smtClean="0"/>
              <a:t>“Get your free email at Hotmail”</a:t>
            </a:r>
          </a:p>
          <a:p>
            <a:r>
              <a:rPr lang="en-US" dirty="0" smtClean="0"/>
              <a:t>12 million users in 18 months.</a:t>
            </a:r>
          </a:p>
          <a:p>
            <a:r>
              <a:rPr lang="en-US" dirty="0" smtClean="0"/>
              <a:t>270,000 new email accounts each day.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55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Epidemics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22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Epidemics: </a:t>
            </a:r>
            <a:r>
              <a:rPr lang="en-US" dirty="0" smtClean="0"/>
              <a:t>Melissa </a:t>
            </a:r>
            <a:r>
              <a:rPr lang="en-US" dirty="0"/>
              <a:t>computer </a:t>
            </a:r>
            <a:r>
              <a:rPr lang="en-US" dirty="0" smtClean="0"/>
              <a:t>worm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Started on March 1999</a:t>
            </a:r>
          </a:p>
          <a:p>
            <a:r>
              <a:rPr lang="en-US" dirty="0" smtClean="0"/>
              <a:t>Infected </a:t>
            </a:r>
            <a:r>
              <a:rPr lang="en-US" dirty="0"/>
              <a:t>MS Outlook users</a:t>
            </a:r>
          </a:p>
          <a:p>
            <a:r>
              <a:rPr lang="en-US" dirty="0" smtClean="0"/>
              <a:t>The </a:t>
            </a:r>
            <a:r>
              <a:rPr lang="en-US" dirty="0"/>
              <a:t>user</a:t>
            </a:r>
          </a:p>
          <a:p>
            <a:pPr lvl="1"/>
            <a:r>
              <a:rPr lang="en-US" dirty="0" smtClean="0"/>
              <a:t>Receives </a:t>
            </a:r>
            <a:r>
              <a:rPr lang="en-US" dirty="0"/>
              <a:t>email with a word document </a:t>
            </a:r>
            <a:r>
              <a:rPr lang="en-US" dirty="0" smtClean="0"/>
              <a:t>that has a </a:t>
            </a:r>
            <a:r>
              <a:rPr lang="en-US" dirty="0"/>
              <a:t>virus</a:t>
            </a:r>
          </a:p>
          <a:p>
            <a:pPr lvl="1"/>
            <a:r>
              <a:rPr lang="en-US" dirty="0" smtClean="0"/>
              <a:t>Once </a:t>
            </a:r>
            <a:r>
              <a:rPr lang="en-US" dirty="0"/>
              <a:t>opened, the virus sends itself to the first 50 users in the </a:t>
            </a:r>
            <a:r>
              <a:rPr lang="en-US" dirty="0" smtClean="0"/>
              <a:t>outlook </a:t>
            </a:r>
            <a:r>
              <a:rPr lang="en-US" dirty="0"/>
              <a:t>address book</a:t>
            </a:r>
          </a:p>
          <a:p>
            <a:r>
              <a:rPr lang="en-US" dirty="0" smtClean="0"/>
              <a:t>First </a:t>
            </a:r>
            <a:r>
              <a:rPr lang="en-US" dirty="0"/>
              <a:t>detected on Friday, March 26</a:t>
            </a:r>
          </a:p>
          <a:p>
            <a:pPr lvl="1"/>
            <a:r>
              <a:rPr lang="en-US" dirty="0" smtClean="0"/>
              <a:t>On Monday, March 29, the virus  </a:t>
            </a:r>
            <a:r>
              <a:rPr lang="en-US" dirty="0"/>
              <a:t>had infected &gt;100K </a:t>
            </a:r>
            <a:r>
              <a:rPr lang="en-US" dirty="0" smtClean="0"/>
              <a:t>computers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90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Epidemics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Epidemics describes the process by which diseases spread. This </a:t>
            </a:r>
            <a:r>
              <a:rPr lang="en-US" dirty="0" smtClean="0"/>
              <a:t>process consists of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A </a:t>
            </a:r>
            <a:r>
              <a:rPr lang="en-US" dirty="0">
                <a:solidFill>
                  <a:srgbClr val="FF0000"/>
                </a:solidFill>
              </a:rPr>
              <a:t>pathogen</a:t>
            </a:r>
            <a:r>
              <a:rPr lang="en-US" dirty="0"/>
              <a:t> (the disease being spread), 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A </a:t>
            </a:r>
            <a:r>
              <a:rPr lang="en-US" dirty="0">
                <a:solidFill>
                  <a:srgbClr val="FF0000"/>
                </a:solidFill>
              </a:rPr>
              <a:t>population of hosts </a:t>
            </a:r>
            <a:r>
              <a:rPr lang="en-US" dirty="0"/>
              <a:t>(humans</a:t>
            </a:r>
            <a:r>
              <a:rPr lang="en-US" dirty="0" smtClean="0"/>
              <a:t>, animals</a:t>
            </a:r>
            <a:r>
              <a:rPr lang="en-US" dirty="0"/>
              <a:t>, plants, etc.) 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A </a:t>
            </a:r>
            <a:r>
              <a:rPr lang="en-US" dirty="0">
                <a:solidFill>
                  <a:srgbClr val="FF0000"/>
                </a:solidFill>
              </a:rPr>
              <a:t>spreading </a:t>
            </a:r>
            <a:r>
              <a:rPr lang="en-US" dirty="0" smtClean="0">
                <a:solidFill>
                  <a:srgbClr val="FF0000"/>
                </a:solidFill>
              </a:rPr>
              <a:t>mechanism </a:t>
            </a:r>
            <a:r>
              <a:rPr lang="en-US" dirty="0"/>
              <a:t>(breathing, drinking, sexual activity, etc</a:t>
            </a:r>
            <a:r>
              <a:rPr lang="en-US" dirty="0" smtClean="0"/>
              <a:t>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33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Epidemics and Cascades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Epidemic models </a:t>
            </a:r>
            <a:r>
              <a:rPr lang="en-US" dirty="0"/>
              <a:t>assume an implicit network and unknown connections </a:t>
            </a:r>
            <a:r>
              <a:rPr lang="en-US" dirty="0" smtClean="0"/>
              <a:t>between individuals</a:t>
            </a:r>
            <a:r>
              <a:rPr lang="en-US" dirty="0"/>
              <a:t>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This </a:t>
            </a:r>
            <a:r>
              <a:rPr lang="en-US" dirty="0"/>
              <a:t>makes epidemic models more suitable when we </a:t>
            </a:r>
            <a:r>
              <a:rPr lang="en-US" dirty="0" smtClean="0"/>
              <a:t>are interested </a:t>
            </a:r>
            <a:r>
              <a:rPr lang="en-US" dirty="0"/>
              <a:t>in global patterns, such as trends and ratios of people </a:t>
            </a:r>
            <a:r>
              <a:rPr lang="en-US" dirty="0" smtClean="0"/>
              <a:t>getting infected</a:t>
            </a:r>
            <a:r>
              <a:rPr lang="en-US" dirty="0"/>
              <a:t>, and not in who infects whom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205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upload.wikimedia.org/wikipedia/commons/9/9b/Social_Network_Analysis_Visualizat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3429000"/>
            <a:ext cx="4267200" cy="31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886200"/>
            <a:ext cx="3962400" cy="685800"/>
          </a:xfrm>
          <a:prstGeom prst="roundRect">
            <a:avLst/>
          </a:prstGeom>
        </p:spPr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038600" y="680803"/>
            <a:ext cx="4572000" cy="685800"/>
          </a:xfrm>
          <a:prstGeom prst="roundRect">
            <a:avLst/>
          </a:prstGeom>
          <a:solidFill>
            <a:schemeClr val="bg1"/>
          </a:solidFill>
        </p:spPr>
        <p:txBody>
          <a:bodyPr/>
          <a:lstStyle/>
          <a:p>
            <a:pPr algn="l"/>
            <a:r>
              <a:rPr lang="en-US" sz="6000" b="1" dirty="0">
                <a:ln w="0"/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S</a:t>
            </a:r>
            <a:r>
              <a:rPr lang="en-US" sz="40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</a:rPr>
              <a:t>OCIAL</a:t>
            </a:r>
            <a:endParaRPr lang="en-US" sz="4000" b="1" dirty="0">
              <a:ln w="0"/>
              <a:solidFill>
                <a:schemeClr val="tx1"/>
              </a:solidFill>
            </a:endParaRPr>
          </a:p>
          <a:p>
            <a:r>
              <a:rPr lang="en-US" sz="6000" b="1" dirty="0">
                <a:ln w="0"/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lang="en-US" sz="40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EDIA</a:t>
            </a:r>
            <a:endParaRPr lang="en-US" sz="4000" b="1" dirty="0">
              <a:ln w="0"/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/>
            <a:r>
              <a:rPr lang="en-US" sz="6000" b="1" dirty="0">
                <a:ln w="0"/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lang="en-US" sz="40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28600" y="4800600"/>
            <a:ext cx="4648200" cy="1826741"/>
          </a:xfrm>
          <a:prstGeom prst="roundRect">
            <a:avLst/>
          </a:prstGeom>
          <a:solidFill>
            <a:schemeClr val="bg1"/>
          </a:solidFill>
        </p:spPr>
        <p:txBody>
          <a:bodyPr/>
          <a:lstStyle/>
          <a:p>
            <a:pPr algn="l"/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Picture 6" descr="http://www.socialmediatab.com/wp-content/uploads/2012/08/socialMedia-logoblock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2" y="685800"/>
            <a:ext cx="4280644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65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Analyze Epidemics?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3810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Contact Network</a:t>
            </a:r>
          </a:p>
          <a:p>
            <a:pPr lvl="1"/>
            <a:r>
              <a:rPr lang="en-US" dirty="0" smtClean="0"/>
              <a:t>Look </a:t>
            </a:r>
            <a:r>
              <a:rPr lang="en-US" dirty="0"/>
              <a:t>at how hosts contact each other and devise methods that describe </a:t>
            </a:r>
            <a:r>
              <a:rPr lang="en-US" dirty="0" smtClean="0"/>
              <a:t>how epidemics </a:t>
            </a:r>
            <a:r>
              <a:rPr lang="en-US" dirty="0"/>
              <a:t>happen in networks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A contact network is a graph where nodes represent the hosts and </a:t>
            </a:r>
            <a:r>
              <a:rPr lang="en-US" dirty="0" smtClean="0"/>
              <a:t>edges represent </a:t>
            </a:r>
            <a:r>
              <a:rPr lang="en-US" dirty="0"/>
              <a:t>the interactions between these hosts. For instance, in the </a:t>
            </a:r>
            <a:r>
              <a:rPr lang="en-US" dirty="0" smtClean="0"/>
              <a:t>case of </a:t>
            </a:r>
            <a:r>
              <a:rPr lang="en-US" dirty="0"/>
              <a:t>the HIV/AIDS, edges represent sexual interactions, and in the case </a:t>
            </a:r>
            <a:r>
              <a:rPr lang="en-US" dirty="0" smtClean="0"/>
              <a:t>of influenza</a:t>
            </a:r>
            <a:r>
              <a:rPr lang="en-US" dirty="0"/>
              <a:t>, nodes that are connected represent hosts that breathe the </a:t>
            </a:r>
            <a:r>
              <a:rPr lang="en-US" dirty="0" smtClean="0"/>
              <a:t>same air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dirty="0" smtClean="0"/>
              <a:t>Fully-mixed</a:t>
            </a:r>
          </a:p>
          <a:p>
            <a:pPr lvl="1"/>
            <a:r>
              <a:rPr lang="en-US" dirty="0" smtClean="0"/>
              <a:t>Analyze </a:t>
            </a:r>
            <a:r>
              <a:rPr lang="en-US" dirty="0"/>
              <a:t>only the rates at which hosts get infected</a:t>
            </a:r>
            <a:r>
              <a:rPr lang="en-US" dirty="0" smtClean="0"/>
              <a:t>, recover</a:t>
            </a:r>
            <a:r>
              <a:rPr lang="en-US" dirty="0"/>
              <a:t>, </a:t>
            </a:r>
            <a:r>
              <a:rPr lang="en-US" dirty="0" smtClean="0"/>
              <a:t>etc. and avoid </a:t>
            </a:r>
            <a:r>
              <a:rPr lang="en-US" dirty="0"/>
              <a:t>considering network </a:t>
            </a:r>
            <a:r>
              <a:rPr lang="en-US" dirty="0" smtClean="0"/>
              <a:t>information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5080337"/>
            <a:ext cx="8077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The models </a:t>
            </a:r>
            <a:r>
              <a:rPr lang="en-US" sz="2400" dirty="0" smtClean="0"/>
              <a:t>discussed here will assume: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No </a:t>
            </a:r>
            <a:r>
              <a:rPr lang="en-US" sz="2400" dirty="0"/>
              <a:t>contact network information is available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/>
              <a:t>process by which hosts get infected is </a:t>
            </a:r>
            <a:r>
              <a:rPr lang="en-US" sz="2400" dirty="0" smtClean="0"/>
              <a:t>unknown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620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 Model: Definition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this model the </a:t>
            </a:r>
            <a:r>
              <a:rPr lang="en-US" i="1" dirty="0"/>
              <a:t>susceptible</a:t>
            </a:r>
            <a:r>
              <a:rPr lang="en-US" dirty="0"/>
              <a:t> </a:t>
            </a:r>
            <a:r>
              <a:rPr lang="en-US" dirty="0" smtClean="0"/>
              <a:t>individuals get </a:t>
            </a:r>
            <a:r>
              <a:rPr lang="en-US" dirty="0"/>
              <a:t>infected and once </a:t>
            </a:r>
            <a:r>
              <a:rPr lang="en-US" i="1" dirty="0"/>
              <a:t>infected</a:t>
            </a:r>
            <a:r>
              <a:rPr lang="en-US" dirty="0"/>
              <a:t> they will never get </a:t>
            </a:r>
            <a:r>
              <a:rPr lang="en-US" dirty="0" smtClean="0"/>
              <a:t>cured</a:t>
            </a:r>
          </a:p>
          <a:p>
            <a:r>
              <a:rPr lang="en-US" b="1" dirty="0" smtClean="0"/>
              <a:t>Susceptible</a:t>
            </a:r>
            <a:endParaRPr lang="en-US" dirty="0"/>
          </a:p>
          <a:p>
            <a:pPr lvl="1"/>
            <a:r>
              <a:rPr lang="en-US" dirty="0" smtClean="0"/>
              <a:t>When </a:t>
            </a:r>
            <a:r>
              <a:rPr lang="en-US" dirty="0"/>
              <a:t>an individual is in the susceptible state, he or </a:t>
            </a:r>
            <a:r>
              <a:rPr lang="en-US" dirty="0" smtClean="0"/>
              <a:t>she can </a:t>
            </a:r>
            <a:r>
              <a:rPr lang="en-US" dirty="0"/>
              <a:t>potentially get infected by the disease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Infected</a:t>
            </a:r>
          </a:p>
          <a:p>
            <a:pPr lvl="1"/>
            <a:r>
              <a:rPr lang="en-US" dirty="0"/>
              <a:t>An infected individual has the chance of infecting </a:t>
            </a:r>
            <a:r>
              <a:rPr lang="en-US" dirty="0" smtClean="0"/>
              <a:t>susceptible parties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41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382000" cy="5318760"/>
          </a:xfrm>
        </p:spPr>
        <p:txBody>
          <a:bodyPr>
            <a:normAutofit/>
          </a:bodyPr>
          <a:lstStyle/>
          <a:p>
            <a:r>
              <a:rPr lang="en-US" dirty="0" smtClean="0"/>
              <a:t>N: size of the crowd</a:t>
            </a:r>
          </a:p>
          <a:p>
            <a:r>
              <a:rPr lang="en-US" dirty="0"/>
              <a:t>S(t): number of </a:t>
            </a:r>
            <a:r>
              <a:rPr lang="en-US" dirty="0" smtClean="0"/>
              <a:t>susceptible </a:t>
            </a:r>
            <a:r>
              <a:rPr lang="en-US" dirty="0"/>
              <a:t>individuals </a:t>
            </a:r>
            <a:r>
              <a:rPr lang="en-US" dirty="0" smtClean="0"/>
              <a:t>at </a:t>
            </a:r>
            <a:r>
              <a:rPr lang="en-US" dirty="0"/>
              <a:t>time t </a:t>
            </a:r>
            <a:endParaRPr lang="en-US" dirty="0" smtClean="0"/>
          </a:p>
          <a:p>
            <a:pPr lvl="1"/>
            <a:r>
              <a:rPr lang="en-US" dirty="0" smtClean="0"/>
              <a:t>s(t) = S(t)/N</a:t>
            </a:r>
          </a:p>
          <a:p>
            <a:r>
              <a:rPr lang="en-US" dirty="0" smtClean="0"/>
              <a:t>I(t): number </a:t>
            </a:r>
            <a:r>
              <a:rPr lang="en-US" dirty="0"/>
              <a:t>of infected </a:t>
            </a:r>
            <a:r>
              <a:rPr lang="en-US" dirty="0" smtClean="0"/>
              <a:t>individuals at </a:t>
            </a:r>
            <a:r>
              <a:rPr lang="en-US" dirty="0"/>
              <a:t>time </a:t>
            </a:r>
            <a:r>
              <a:rPr lang="en-US" dirty="0" smtClean="0"/>
              <a:t>t</a:t>
            </a:r>
          </a:p>
          <a:p>
            <a:pPr lvl="1"/>
            <a:r>
              <a:rPr lang="en-US" dirty="0" err="1" smtClean="0"/>
              <a:t>i</a:t>
            </a:r>
            <a:r>
              <a:rPr lang="en-US" dirty="0" smtClean="0"/>
              <a:t>(t) = I(t)/N</a:t>
            </a:r>
          </a:p>
          <a:p>
            <a:r>
              <a:rPr lang="el-GR" dirty="0">
                <a:sym typeface="Symbol"/>
              </a:rPr>
              <a:t>β</a:t>
            </a:r>
            <a:r>
              <a:rPr lang="en-US" dirty="0" smtClean="0">
                <a:sym typeface="Symbol"/>
              </a:rPr>
              <a:t>: Contact probability</a:t>
            </a:r>
          </a:p>
          <a:p>
            <a:pPr lvl="1"/>
            <a:r>
              <a:rPr lang="en-US" dirty="0"/>
              <a:t>if </a:t>
            </a:r>
            <a:r>
              <a:rPr lang="el-GR" dirty="0">
                <a:sym typeface="Symbol"/>
              </a:rPr>
              <a:t>β</a:t>
            </a:r>
            <a:r>
              <a:rPr lang="en-US" dirty="0" smtClean="0">
                <a:sym typeface="Symbol"/>
              </a:rPr>
              <a:t> </a:t>
            </a:r>
            <a:r>
              <a:rPr lang="en-US" dirty="0" smtClean="0"/>
              <a:t>= </a:t>
            </a:r>
            <a:r>
              <a:rPr lang="en-US" dirty="0"/>
              <a:t>1 everyone comes </a:t>
            </a:r>
            <a:r>
              <a:rPr lang="en-US" dirty="0" smtClean="0"/>
              <a:t>to contact </a:t>
            </a:r>
            <a:r>
              <a:rPr lang="en-US" dirty="0"/>
              <a:t>with everyone else </a:t>
            </a:r>
            <a:endParaRPr lang="en-US" dirty="0" smtClean="0"/>
          </a:p>
          <a:p>
            <a:pPr lvl="1"/>
            <a:r>
              <a:rPr lang="en-US" dirty="0" smtClean="0"/>
              <a:t>if </a:t>
            </a:r>
            <a:r>
              <a:rPr lang="el-GR" dirty="0">
                <a:sym typeface="Symbol"/>
              </a:rPr>
              <a:t>β</a:t>
            </a:r>
            <a:r>
              <a:rPr lang="en-US" dirty="0" smtClean="0">
                <a:sym typeface="Symbol"/>
              </a:rPr>
              <a:t> </a:t>
            </a:r>
            <a:r>
              <a:rPr lang="en-US" dirty="0" smtClean="0"/>
              <a:t>= </a:t>
            </a:r>
            <a:r>
              <a:rPr lang="en-US" dirty="0"/>
              <a:t>0 no one meets another individual</a:t>
            </a:r>
            <a:endParaRPr lang="en-US" dirty="0" smtClean="0"/>
          </a:p>
          <a:p>
            <a:pPr lvl="1"/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N = S(t) + I(t)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69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 Model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 each time stamp, an </a:t>
            </a:r>
            <a:r>
              <a:rPr lang="en-US" dirty="0"/>
              <a:t>infected individual will meet </a:t>
            </a:r>
            <a:r>
              <a:rPr lang="el-GR" dirty="0">
                <a:sym typeface="Symbol"/>
              </a:rPr>
              <a:t>β</a:t>
            </a:r>
            <a:r>
              <a:rPr lang="en-US" dirty="0" smtClean="0"/>
              <a:t>N people </a:t>
            </a:r>
            <a:r>
              <a:rPr lang="en-US" dirty="0"/>
              <a:t>on </a:t>
            </a:r>
            <a:r>
              <a:rPr lang="en-US" dirty="0" smtClean="0"/>
              <a:t>average and will infect </a:t>
            </a:r>
            <a:r>
              <a:rPr lang="el-GR" dirty="0">
                <a:sym typeface="Symbol"/>
              </a:rPr>
              <a:t>β</a:t>
            </a:r>
            <a:r>
              <a:rPr lang="en-US" dirty="0" smtClean="0">
                <a:sym typeface="Symbol"/>
              </a:rPr>
              <a:t>S of them.</a:t>
            </a:r>
          </a:p>
          <a:p>
            <a:r>
              <a:rPr lang="en-US" dirty="0" smtClean="0"/>
              <a:t>Since I are infected, </a:t>
            </a:r>
            <a:r>
              <a:rPr lang="el-GR" dirty="0">
                <a:sym typeface="Symbol"/>
              </a:rPr>
              <a:t>β</a:t>
            </a:r>
            <a:r>
              <a:rPr lang="en-US" dirty="0" smtClean="0"/>
              <a:t>IS will be infected in the next time step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3927378"/>
            <a:ext cx="3429000" cy="1559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837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 </a:t>
            </a:r>
            <a:r>
              <a:rPr lang="en-US" dirty="0" smtClean="0"/>
              <a:t>Model: 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3400" y="5830669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Logistic growth function compared to the HIV/AIDS growth </a:t>
            </a:r>
            <a:r>
              <a:rPr lang="en-US" dirty="0" smtClean="0"/>
              <a:t>in the United States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95" y="1676400"/>
            <a:ext cx="8610600" cy="3415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613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SIR Model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SIR model, in </a:t>
            </a:r>
            <a:r>
              <a:rPr lang="en-US" dirty="0" smtClean="0"/>
              <a:t>addition to </a:t>
            </a:r>
            <a:r>
              <a:rPr lang="en-US" dirty="0"/>
              <a:t>the I and S states, a recovery state R is present</a:t>
            </a:r>
            <a:r>
              <a:rPr lang="en-US" dirty="0" smtClean="0"/>
              <a:t>.</a:t>
            </a:r>
          </a:p>
          <a:p>
            <a:r>
              <a:rPr lang="en-US" dirty="0"/>
              <a:t>In the SIR </a:t>
            </a:r>
            <a:r>
              <a:rPr lang="en-US" dirty="0" smtClean="0"/>
              <a:t>model, individuals get </a:t>
            </a:r>
            <a:r>
              <a:rPr lang="en-US" dirty="0"/>
              <a:t>infected, </a:t>
            </a:r>
            <a:r>
              <a:rPr lang="en-US" dirty="0" smtClean="0"/>
              <a:t>then some recover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Once </a:t>
            </a:r>
            <a:r>
              <a:rPr lang="en-US" dirty="0"/>
              <a:t>hosts recover (or are removed) they can no </a:t>
            </a:r>
            <a:r>
              <a:rPr lang="en-US" dirty="0" smtClean="0"/>
              <a:t>longer get </a:t>
            </a:r>
            <a:r>
              <a:rPr lang="en-US" dirty="0"/>
              <a:t>infected and are not susceptible any longer.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5181600"/>
            <a:ext cx="4343400" cy="1219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489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SIR Model, Equations 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599" y="2362200"/>
            <a:ext cx="3276601" cy="3215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04800" y="6000690"/>
            <a:ext cx="8458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2000" dirty="0">
                <a:sym typeface="Symbol"/>
              </a:rPr>
              <a:t>γ</a:t>
            </a:r>
            <a:r>
              <a:rPr lang="en-US" sz="2000" dirty="0" smtClean="0">
                <a:sym typeface="Symbol"/>
              </a:rPr>
              <a:t> </a:t>
            </a:r>
            <a:r>
              <a:rPr lang="en-US" sz="2000" dirty="0" smtClean="0"/>
              <a:t>defines </a:t>
            </a:r>
            <a:r>
              <a:rPr lang="en-US" sz="2000" dirty="0"/>
              <a:t>the </a:t>
            </a:r>
            <a:r>
              <a:rPr lang="en-US" sz="2000" dirty="0" smtClean="0"/>
              <a:t>recovering probability </a:t>
            </a:r>
            <a:r>
              <a:rPr lang="en-US" sz="2000" dirty="0"/>
              <a:t>of an infected individual </a:t>
            </a:r>
            <a:r>
              <a:rPr lang="en-US" sz="2000" dirty="0" smtClean="0"/>
              <a:t>at time t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2133599" y="1371600"/>
            <a:ext cx="256312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S </a:t>
            </a:r>
            <a:r>
              <a:rPr lang="en-US" sz="3200" dirty="0"/>
              <a:t>+ I</a:t>
            </a:r>
            <a:r>
              <a:rPr lang="en-US" sz="3200" dirty="0" smtClean="0"/>
              <a:t> </a:t>
            </a:r>
            <a:r>
              <a:rPr lang="en-US" sz="3200" dirty="0"/>
              <a:t>+ R = N</a:t>
            </a:r>
          </a:p>
        </p:txBody>
      </p:sp>
    </p:spTree>
    <p:extLst>
      <p:ext uri="{BB962C8B-B14F-4D97-AF65-F5344CB8AC3E}">
        <p14:creationId xmlns:p14="http://schemas.microsoft.com/office/powerpoint/2010/main" val="254845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 </a:t>
            </a:r>
            <a:r>
              <a:rPr lang="en-US" dirty="0" smtClean="0"/>
              <a:t>Model: Example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181100"/>
            <a:ext cx="6172200" cy="462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66800" y="6107668"/>
            <a:ext cx="7924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SIR model simulated with S</a:t>
            </a:r>
            <a:r>
              <a:rPr lang="en-US" baseline="-25000" dirty="0"/>
              <a:t>0</a:t>
            </a:r>
            <a:r>
              <a:rPr lang="en-US" dirty="0"/>
              <a:t> = </a:t>
            </a:r>
            <a:r>
              <a:rPr lang="en-US" dirty="0" smtClean="0"/>
              <a:t>500, </a:t>
            </a:r>
            <a:r>
              <a:rPr lang="en-US" dirty="0"/>
              <a:t>I</a:t>
            </a:r>
            <a:r>
              <a:rPr lang="en-US" baseline="-25000" dirty="0"/>
              <a:t>0</a:t>
            </a:r>
            <a:r>
              <a:rPr lang="en-US" dirty="0"/>
              <a:t> = 10, R</a:t>
            </a:r>
            <a:r>
              <a:rPr lang="en-US" baseline="-25000" dirty="0"/>
              <a:t>0</a:t>
            </a:r>
            <a:r>
              <a:rPr lang="en-US" dirty="0"/>
              <a:t> = 0, </a:t>
            </a:r>
            <a:r>
              <a:rPr lang="el-GR" dirty="0"/>
              <a:t>β</a:t>
            </a:r>
            <a:r>
              <a:rPr lang="en-US" dirty="0" smtClean="0">
                <a:sym typeface="Symbol"/>
              </a:rPr>
              <a:t> </a:t>
            </a:r>
            <a:r>
              <a:rPr lang="en-US" dirty="0" smtClean="0"/>
              <a:t>= 0.5</a:t>
            </a:r>
            <a:r>
              <a:rPr lang="en-US" dirty="0"/>
              <a:t>, </a:t>
            </a:r>
            <a:r>
              <a:rPr lang="en-US" dirty="0" smtClean="0"/>
              <a:t>and </a:t>
            </a:r>
            <a:r>
              <a:rPr lang="el-GR" dirty="0"/>
              <a:t>γ</a:t>
            </a:r>
            <a:r>
              <a:rPr lang="en-US" dirty="0" smtClean="0"/>
              <a:t> = 0.2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276600" y="1828800"/>
            <a:ext cx="3064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S</a:t>
            </a:r>
          </a:p>
        </p:txBody>
      </p:sp>
      <p:sp>
        <p:nvSpPr>
          <p:cNvPr id="7" name="Rectangle 6"/>
          <p:cNvSpPr/>
          <p:nvPr/>
        </p:nvSpPr>
        <p:spPr>
          <a:xfrm>
            <a:off x="5027506" y="4324290"/>
            <a:ext cx="2535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I</a:t>
            </a:r>
            <a:endParaRPr lang="en-US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5129590" y="2084172"/>
            <a:ext cx="3289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R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1748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Bombay Plague 1905-06</a:t>
            </a:r>
            <a:endParaRPr lang="en-US" dirty="0"/>
          </a:p>
        </p:txBody>
      </p:sp>
      <p:pic>
        <p:nvPicPr>
          <p:cNvPr id="4" name="Picture 4" descr="figPlague"/>
          <p:cNvPicPr>
            <a:picLocks noGrp="1" noChangeAspect="1" noChangeArrowheads="1"/>
          </p:cNvPicPr>
          <p:nvPr>
            <p:ph sz="half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40"/>
          <a:stretch/>
        </p:blipFill>
        <p:spPr>
          <a:xfrm>
            <a:off x="1905000" y="853149"/>
            <a:ext cx="5715000" cy="55476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9084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Obtaining Sufficient </a:t>
            </a:r>
            <a:r>
              <a:rPr lang="en-US" dirty="0" smtClean="0"/>
              <a:t>Samples</a:t>
            </a:r>
          </a:p>
          <a:p>
            <a:r>
              <a:rPr lang="en-US" dirty="0" smtClean="0"/>
              <a:t>Evaluation </a:t>
            </a:r>
            <a:r>
              <a:rPr lang="en-US" dirty="0"/>
              <a:t>Dilemma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Topics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39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806" y="1065434"/>
            <a:ext cx="6285194" cy="4169474"/>
          </a:xfrm>
        </p:spPr>
      </p:pic>
      <p:sp>
        <p:nvSpPr>
          <p:cNvPr id="7" name="Rounded Rectangle 6"/>
          <p:cNvSpPr/>
          <p:nvPr/>
        </p:nvSpPr>
        <p:spPr>
          <a:xfrm>
            <a:off x="1371600" y="5470525"/>
            <a:ext cx="6248400" cy="914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does Facebook use your data?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Where do you think Facebook can use your data?</a:t>
            </a:r>
          </a:p>
        </p:txBody>
      </p:sp>
    </p:spTree>
    <p:extLst>
      <p:ext uri="{BB962C8B-B14F-4D97-AF65-F5344CB8AC3E}">
        <p14:creationId xmlns:p14="http://schemas.microsoft.com/office/powerpoint/2010/main" val="37702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647"/>
            <a:ext cx="8229600" cy="1143000"/>
          </a:xfrm>
        </p:spPr>
        <p:txBody>
          <a:bodyPr/>
          <a:lstStyle/>
          <a:p>
            <a:r>
              <a:rPr lang="en-US" dirty="0" smtClean="0"/>
              <a:t>Social Data Bias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334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field studies human behavior at scale.</a:t>
            </a:r>
            <a:br>
              <a:rPr lang="en-US" dirty="0" smtClean="0"/>
            </a:br>
            <a:r>
              <a:rPr lang="en-US" dirty="0" smtClean="0"/>
              <a:t>We only get </a:t>
            </a:r>
            <a:r>
              <a:rPr lang="en-US" i="1" dirty="0" smtClean="0"/>
              <a:t>traces </a:t>
            </a:r>
            <a:r>
              <a:rPr lang="en-US" dirty="0" smtClean="0"/>
              <a:t>of human behavior.</a:t>
            </a:r>
          </a:p>
        </p:txBody>
      </p:sp>
      <p:grpSp>
        <p:nvGrpSpPr>
          <p:cNvPr id="5" name="Gruppieren 4"/>
          <p:cNvGrpSpPr/>
          <p:nvPr/>
        </p:nvGrpSpPr>
        <p:grpSpPr>
          <a:xfrm>
            <a:off x="3717980" y="3659039"/>
            <a:ext cx="2126597" cy="1476039"/>
            <a:chOff x="3282786" y="609600"/>
            <a:chExt cx="5708813" cy="396240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355"/>
            <a:stretch>
              <a:fillRect/>
            </a:stretch>
          </p:blipFill>
          <p:spPr bwMode="auto">
            <a:xfrm>
              <a:off x="3876675" y="2086178"/>
              <a:ext cx="4953000" cy="2485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1400" y="609600"/>
              <a:ext cx="1447800" cy="9179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3818" y="1527552"/>
              <a:ext cx="3377781" cy="5298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0" y="1265653"/>
              <a:ext cx="2047875" cy="771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2551030" y="2841484"/>
              <a:ext cx="2057400" cy="59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11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1600" y="850744"/>
              <a:ext cx="2057400" cy="3806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Pfeil nach rechts 16"/>
          <p:cNvSpPr/>
          <p:nvPr/>
        </p:nvSpPr>
        <p:spPr bwMode="auto">
          <a:xfrm rot="10800000">
            <a:off x="2877734" y="4259151"/>
            <a:ext cx="646131" cy="368252"/>
          </a:xfrm>
          <a:prstGeom prst="rightArrow">
            <a:avLst/>
          </a:prstGeom>
          <a:solidFill>
            <a:schemeClr val="tx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629288" y="5372160"/>
            <a:ext cx="3181881" cy="342840"/>
            <a:chOff x="2325058" y="4648200"/>
            <a:chExt cx="4243251" cy="457200"/>
          </a:xfrm>
        </p:grpSpPr>
        <p:cxnSp>
          <p:nvCxnSpPr>
            <p:cNvPr id="15" name="Elbow Connector 14"/>
            <p:cNvCxnSpPr/>
            <p:nvPr/>
          </p:nvCxnSpPr>
          <p:spPr bwMode="auto">
            <a:xfrm rot="16200000">
              <a:off x="5425309" y="3962400"/>
              <a:ext cx="457200" cy="1828800"/>
            </a:xfrm>
            <a:prstGeom prst="bentConnector3">
              <a:avLst>
                <a:gd name="adj1" fmla="val 534"/>
              </a:avLst>
            </a:prstGeom>
            <a:solidFill>
              <a:srgbClr val="7499BE"/>
            </a:solidFill>
            <a:ln w="698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Elbow Connector 15"/>
            <p:cNvCxnSpPr/>
            <p:nvPr/>
          </p:nvCxnSpPr>
          <p:spPr bwMode="auto">
            <a:xfrm>
              <a:off x="2325058" y="4648200"/>
              <a:ext cx="2743200" cy="457200"/>
            </a:xfrm>
            <a:prstGeom prst="bentConnector3">
              <a:avLst>
                <a:gd name="adj1" fmla="val 534"/>
              </a:avLst>
            </a:prstGeom>
            <a:solidFill>
              <a:srgbClr val="7499BE"/>
            </a:solidFill>
            <a:ln w="698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sp>
        <p:nvSpPr>
          <p:cNvPr id="19" name="Pfeil nach rechts 16"/>
          <p:cNvSpPr/>
          <p:nvPr/>
        </p:nvSpPr>
        <p:spPr bwMode="auto">
          <a:xfrm rot="9281200">
            <a:off x="5920310" y="4116239"/>
            <a:ext cx="861659" cy="491089"/>
          </a:xfrm>
          <a:prstGeom prst="rightArrow">
            <a:avLst/>
          </a:prstGeom>
          <a:solidFill>
            <a:schemeClr val="tx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0" name="Picture 19" descr="society-pic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58" y="3811439"/>
            <a:ext cx="2147842" cy="136222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592239"/>
            <a:ext cx="1856278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07"/>
    </mc:Choice>
    <mc:Fallback xmlns="">
      <p:transition xmlns:p14="http://schemas.microsoft.com/office/powerpoint/2010/main" spd="slow" advTm="37307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00530"/>
          </a:xfrm>
        </p:spPr>
        <p:txBody>
          <a:bodyPr/>
          <a:lstStyle/>
          <a:p>
            <a:r>
              <a:rPr lang="en-US" dirty="0"/>
              <a:t>Driving </a:t>
            </a:r>
            <a:r>
              <a:rPr lang="en-US" dirty="0" smtClean="0"/>
              <a:t>Challenge: </a:t>
            </a:r>
            <a:r>
              <a:rPr lang="en-US" dirty="0" err="1" smtClean="0"/>
              <a:t>Representativity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0" y="3128054"/>
            <a:ext cx="2781365" cy="278136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68692" y="2646436"/>
            <a:ext cx="1923387" cy="371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"/>
                <a:cs typeface="Times"/>
              </a:rPr>
              <a:t>The World</a:t>
            </a:r>
            <a:endParaRPr lang="en-US" sz="2000" dirty="0">
              <a:latin typeface="Times"/>
              <a:cs typeface="Time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24400" y="2654416"/>
            <a:ext cx="1933914" cy="371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"/>
                <a:cs typeface="Times"/>
              </a:rPr>
              <a:t>Social Media</a:t>
            </a:r>
            <a:endParaRPr lang="en-US" sz="2000" dirty="0">
              <a:latin typeface="Times"/>
              <a:cs typeface="Times"/>
            </a:endParaRPr>
          </a:p>
        </p:txBody>
      </p:sp>
      <p:pic>
        <p:nvPicPr>
          <p:cNvPr id="10" name="Picture 9" descr="05m.tif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0" y="3433186"/>
            <a:ext cx="718376" cy="927120"/>
          </a:xfrm>
          <a:prstGeom prst="rect">
            <a:avLst/>
          </a:prstGeom>
        </p:spPr>
      </p:pic>
      <p:pic>
        <p:nvPicPr>
          <p:cNvPr id="11" name="Picture 10" descr="23f.tif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08" y="4701805"/>
            <a:ext cx="655302" cy="738185"/>
          </a:xfrm>
          <a:prstGeom prst="rect">
            <a:avLst/>
          </a:prstGeom>
        </p:spPr>
      </p:pic>
      <p:pic>
        <p:nvPicPr>
          <p:cNvPr id="12" name="Picture 11" descr="03m.tif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9558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226" y="4292775"/>
            <a:ext cx="346042" cy="444238"/>
          </a:xfrm>
          <a:prstGeom prst="rect">
            <a:avLst/>
          </a:prstGeom>
        </p:spPr>
      </p:pic>
      <p:pic>
        <p:nvPicPr>
          <p:cNvPr id="13" name="Picture 12" descr="27f.tif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372" y="5235800"/>
            <a:ext cx="460569" cy="544530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3624787" y="3433186"/>
            <a:ext cx="2534553" cy="2347145"/>
          </a:xfrm>
          <a:custGeom>
            <a:avLst/>
            <a:gdLst>
              <a:gd name="connsiteX0" fmla="*/ 0 w 3386376"/>
              <a:gd name="connsiteY0" fmla="*/ 0 h 3135982"/>
              <a:gd name="connsiteX1" fmla="*/ 846594 w 3386376"/>
              <a:gd name="connsiteY1" fmla="*/ 1097594 h 3135982"/>
              <a:gd name="connsiteX2" fmla="*/ 3386376 w 3386376"/>
              <a:gd name="connsiteY2" fmla="*/ 1128954 h 3135982"/>
              <a:gd name="connsiteX3" fmla="*/ 893627 w 3386376"/>
              <a:gd name="connsiteY3" fmla="*/ 3135982 h 3135982"/>
              <a:gd name="connsiteX4" fmla="*/ 0 w 3386376"/>
              <a:gd name="connsiteY4" fmla="*/ 0 h 3135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86376" h="3135982">
                <a:moveTo>
                  <a:pt x="0" y="0"/>
                </a:moveTo>
                <a:lnTo>
                  <a:pt x="846594" y="1097594"/>
                </a:lnTo>
                <a:lnTo>
                  <a:pt x="3386376" y="1128954"/>
                </a:lnTo>
                <a:lnTo>
                  <a:pt x="893627" y="31359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3613054" y="3128054"/>
            <a:ext cx="2839638" cy="1138365"/>
          </a:xfrm>
          <a:custGeom>
            <a:avLst/>
            <a:gdLst>
              <a:gd name="connsiteX0" fmla="*/ 0 w 3793995"/>
              <a:gd name="connsiteY0" fmla="*/ 360638 h 1520951"/>
              <a:gd name="connsiteX1" fmla="*/ 862271 w 3793995"/>
              <a:gd name="connsiteY1" fmla="*/ 1505271 h 1520951"/>
              <a:gd name="connsiteX2" fmla="*/ 3417731 w 3793995"/>
              <a:gd name="connsiteY2" fmla="*/ 1520951 h 1520951"/>
              <a:gd name="connsiteX3" fmla="*/ 3793995 w 3793995"/>
              <a:gd name="connsiteY3" fmla="*/ 0 h 1520951"/>
              <a:gd name="connsiteX4" fmla="*/ 0 w 3793995"/>
              <a:gd name="connsiteY4" fmla="*/ 360638 h 152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3995" h="1520951">
                <a:moveTo>
                  <a:pt x="0" y="360638"/>
                </a:moveTo>
                <a:lnTo>
                  <a:pt x="862271" y="1505271"/>
                </a:lnTo>
                <a:lnTo>
                  <a:pt x="3417731" y="1520951"/>
                </a:lnTo>
                <a:lnTo>
                  <a:pt x="3793995" y="0"/>
                </a:lnTo>
                <a:lnTo>
                  <a:pt x="0" y="360638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03m.tif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558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97" y="4291055"/>
            <a:ext cx="584156" cy="749922"/>
          </a:xfrm>
          <a:prstGeom prst="rect">
            <a:avLst/>
          </a:prstGeom>
        </p:spPr>
      </p:pic>
      <p:pic>
        <p:nvPicPr>
          <p:cNvPr id="15" name="Picture 14" descr="27f.tif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217" y="4829735"/>
            <a:ext cx="670216" cy="792395"/>
          </a:xfrm>
          <a:prstGeom prst="rect">
            <a:avLst/>
          </a:prstGeom>
        </p:spPr>
      </p:pic>
      <p:pic>
        <p:nvPicPr>
          <p:cNvPr id="16" name="Picture 15" descr="05m.tif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966" y="3964582"/>
            <a:ext cx="252064" cy="325308"/>
          </a:xfrm>
          <a:prstGeom prst="rect">
            <a:avLst/>
          </a:prstGeom>
        </p:spPr>
      </p:pic>
      <p:pic>
        <p:nvPicPr>
          <p:cNvPr id="17" name="Picture 16" descr="robot-312566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030" y="3315402"/>
            <a:ext cx="550450" cy="649180"/>
          </a:xfrm>
          <a:prstGeom prst="rect">
            <a:avLst/>
          </a:prstGeom>
        </p:spPr>
      </p:pic>
      <p:pic>
        <p:nvPicPr>
          <p:cNvPr id="18" name="Picture 17" descr="robot-312566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750" y="3276600"/>
            <a:ext cx="550450" cy="64918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0" r="99500">
                        <a14:foregroundMark x1="37333" y1="69634" x2="46000" y2="70610"/>
                        <a14:foregroundMark x1="60000" y1="67805" x2="63333" y2="64512"/>
                        <a14:foregroundMark x1="30000" y1="53049" x2="31667" y2="48902"/>
                        <a14:foregroundMark x1="29500" y1="55854" x2="32833" y2="53415"/>
                        <a14:foregroundMark x1="58333" y1="44390" x2="56333" y2="41341"/>
                        <a14:foregroundMark x1="69833" y1="45854" x2="70333" y2="43780"/>
                        <a14:foregroundMark x1="47667" y1="41707" x2="49000" y2="42317"/>
                        <a14:foregroundMark x1="32833" y1="40488" x2="33667" y2="41951"/>
                        <a14:foregroundMark x1="44333" y1="56098" x2="46000" y2="51585"/>
                        <a14:foregroundMark x1="60000" y1="53659" x2="58833" y2="53415"/>
                        <a14:foregroundMark x1="55500" y1="92561" x2="55167" y2="88049"/>
                        <a14:foregroundMark x1="51000" y1="63902" x2="50167" y2="60976"/>
                        <a14:foregroundMark x1="54333" y1="57683" x2="55833" y2="58171"/>
                        <a14:foregroundMark x1="45167" y1="64268" x2="44333" y2="62683"/>
                        <a14:foregroundMark x1="40667" y1="63659" x2="39500" y2="64512"/>
                        <a14:foregroundMark x1="65000" y1="45854" x2="63667" y2="443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209231"/>
            <a:ext cx="696268" cy="95156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726767" y="2640355"/>
            <a:ext cx="2645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"/>
                <a:cs typeface="Times"/>
              </a:rPr>
              <a:t>Sampled Social Data</a:t>
            </a:r>
            <a:endParaRPr lang="en-US" sz="2000" dirty="0">
              <a:latin typeface="Times"/>
              <a:cs typeface="Times"/>
            </a:endParaRPr>
          </a:p>
        </p:txBody>
      </p:sp>
      <p:sp>
        <p:nvSpPr>
          <p:cNvPr id="30" name="Striped Right Arrow 29"/>
          <p:cNvSpPr/>
          <p:nvPr/>
        </p:nvSpPr>
        <p:spPr>
          <a:xfrm>
            <a:off x="6324600" y="4055177"/>
            <a:ext cx="844851" cy="786293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2833768" y="4055177"/>
            <a:ext cx="844851" cy="786293"/>
            <a:chOff x="2833768" y="3521777"/>
            <a:chExt cx="844851" cy="786293"/>
          </a:xfrm>
        </p:grpSpPr>
        <p:sp>
          <p:nvSpPr>
            <p:cNvPr id="29" name="Striped Right Arrow 28"/>
            <p:cNvSpPr/>
            <p:nvPr/>
          </p:nvSpPr>
          <p:spPr>
            <a:xfrm>
              <a:off x="2833768" y="3521777"/>
              <a:ext cx="844851" cy="786293"/>
            </a:xfrm>
            <a:prstGeom prst="striped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999346" y="3733019"/>
              <a:ext cx="363807" cy="36380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</p:grpSp>
      <p:sp>
        <p:nvSpPr>
          <p:cNvPr id="32" name="Oval 31"/>
          <p:cNvSpPr/>
          <p:nvPr/>
        </p:nvSpPr>
        <p:spPr>
          <a:xfrm>
            <a:off x="6490179" y="4266419"/>
            <a:ext cx="363807" cy="36380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 rot="2691303">
            <a:off x="3049922" y="2621896"/>
            <a:ext cx="844851" cy="786293"/>
            <a:chOff x="2833768" y="3521777"/>
            <a:chExt cx="844851" cy="786293"/>
          </a:xfrm>
        </p:grpSpPr>
        <p:sp>
          <p:nvSpPr>
            <p:cNvPr id="49" name="Striped Right Arrow 48"/>
            <p:cNvSpPr/>
            <p:nvPr/>
          </p:nvSpPr>
          <p:spPr>
            <a:xfrm>
              <a:off x="2833768" y="3521777"/>
              <a:ext cx="844851" cy="786293"/>
            </a:xfrm>
            <a:prstGeom prst="striped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2999346" y="3733019"/>
              <a:ext cx="363807" cy="36380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447800"/>
            <a:ext cx="1129475" cy="124460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 rot="2691303">
            <a:off x="4040522" y="2545696"/>
            <a:ext cx="844851" cy="786293"/>
            <a:chOff x="2833768" y="3521777"/>
            <a:chExt cx="844851" cy="786293"/>
          </a:xfrm>
        </p:grpSpPr>
        <p:sp>
          <p:nvSpPr>
            <p:cNvPr id="52" name="Striped Right Arrow 51"/>
            <p:cNvSpPr/>
            <p:nvPr/>
          </p:nvSpPr>
          <p:spPr>
            <a:xfrm>
              <a:off x="2833768" y="3521777"/>
              <a:ext cx="844851" cy="786293"/>
            </a:xfrm>
            <a:prstGeom prst="striped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2999346" y="3733019"/>
              <a:ext cx="363807" cy="36380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505200" y="1752600"/>
            <a:ext cx="1346200" cy="685800"/>
            <a:chOff x="3505200" y="1752600"/>
            <a:chExt cx="1346200" cy="685800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5200" y="1752600"/>
              <a:ext cx="685800" cy="685800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1000" y="1752600"/>
              <a:ext cx="660400" cy="660400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7772400" y="4267200"/>
            <a:ext cx="457200" cy="427034"/>
            <a:chOff x="3613054" y="3128054"/>
            <a:chExt cx="2839638" cy="2652277"/>
          </a:xfrm>
        </p:grpSpPr>
        <p:sp>
          <p:nvSpPr>
            <p:cNvPr id="60" name="Freeform 59"/>
            <p:cNvSpPr/>
            <p:nvPr/>
          </p:nvSpPr>
          <p:spPr>
            <a:xfrm>
              <a:off x="3624787" y="3433186"/>
              <a:ext cx="2534553" cy="2347145"/>
            </a:xfrm>
            <a:custGeom>
              <a:avLst/>
              <a:gdLst>
                <a:gd name="connsiteX0" fmla="*/ 0 w 3386376"/>
                <a:gd name="connsiteY0" fmla="*/ 0 h 3135982"/>
                <a:gd name="connsiteX1" fmla="*/ 846594 w 3386376"/>
                <a:gd name="connsiteY1" fmla="*/ 1097594 h 3135982"/>
                <a:gd name="connsiteX2" fmla="*/ 3386376 w 3386376"/>
                <a:gd name="connsiteY2" fmla="*/ 1128954 h 3135982"/>
                <a:gd name="connsiteX3" fmla="*/ 893627 w 3386376"/>
                <a:gd name="connsiteY3" fmla="*/ 3135982 h 3135982"/>
                <a:gd name="connsiteX4" fmla="*/ 0 w 3386376"/>
                <a:gd name="connsiteY4" fmla="*/ 0 h 3135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6376" h="3135982">
                  <a:moveTo>
                    <a:pt x="0" y="0"/>
                  </a:moveTo>
                  <a:lnTo>
                    <a:pt x="846594" y="1097594"/>
                  </a:lnTo>
                  <a:lnTo>
                    <a:pt x="3386376" y="1128954"/>
                  </a:lnTo>
                  <a:lnTo>
                    <a:pt x="893627" y="31359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 60"/>
            <p:cNvSpPr/>
            <p:nvPr/>
          </p:nvSpPr>
          <p:spPr>
            <a:xfrm>
              <a:off x="3613054" y="3128054"/>
              <a:ext cx="2839638" cy="1138365"/>
            </a:xfrm>
            <a:custGeom>
              <a:avLst/>
              <a:gdLst>
                <a:gd name="connsiteX0" fmla="*/ 0 w 3793995"/>
                <a:gd name="connsiteY0" fmla="*/ 360638 h 1520951"/>
                <a:gd name="connsiteX1" fmla="*/ 862271 w 3793995"/>
                <a:gd name="connsiteY1" fmla="*/ 1505271 h 1520951"/>
                <a:gd name="connsiteX2" fmla="*/ 3417731 w 3793995"/>
                <a:gd name="connsiteY2" fmla="*/ 1520951 h 1520951"/>
                <a:gd name="connsiteX3" fmla="*/ 3793995 w 3793995"/>
                <a:gd name="connsiteY3" fmla="*/ 0 h 1520951"/>
                <a:gd name="connsiteX4" fmla="*/ 0 w 3793995"/>
                <a:gd name="connsiteY4" fmla="*/ 360638 h 1520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3995" h="1520951">
                  <a:moveTo>
                    <a:pt x="0" y="360638"/>
                  </a:moveTo>
                  <a:lnTo>
                    <a:pt x="862271" y="1505271"/>
                  </a:lnTo>
                  <a:lnTo>
                    <a:pt x="3417731" y="1520951"/>
                  </a:lnTo>
                  <a:lnTo>
                    <a:pt x="3793995" y="0"/>
                  </a:lnTo>
                  <a:lnTo>
                    <a:pt x="0" y="360638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61" descr="03m.tif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99558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5097" y="4291055"/>
              <a:ext cx="584156" cy="749922"/>
            </a:xfrm>
            <a:prstGeom prst="rect">
              <a:avLst/>
            </a:prstGeom>
          </p:spPr>
        </p:pic>
        <p:pic>
          <p:nvPicPr>
            <p:cNvPr id="63" name="Picture 62" descr="27f.tif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5217" y="4829735"/>
              <a:ext cx="670216" cy="792395"/>
            </a:xfrm>
            <a:prstGeom prst="rect">
              <a:avLst/>
            </a:prstGeom>
          </p:spPr>
        </p:pic>
        <p:pic>
          <p:nvPicPr>
            <p:cNvPr id="64" name="Picture 63" descr="05m.tif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2966" y="3964582"/>
              <a:ext cx="252064" cy="325308"/>
            </a:xfrm>
            <a:prstGeom prst="rect">
              <a:avLst/>
            </a:prstGeom>
          </p:spPr>
        </p:pic>
        <p:pic>
          <p:nvPicPr>
            <p:cNvPr id="65" name="Picture 64" descr="robot-312566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5030" y="3315402"/>
              <a:ext cx="550450" cy="649180"/>
            </a:xfrm>
            <a:prstGeom prst="rect">
              <a:avLst/>
            </a:prstGeom>
          </p:spPr>
        </p:pic>
        <p:pic>
          <p:nvPicPr>
            <p:cNvPr id="66" name="Picture 65" descr="robot-312566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1750" y="3276600"/>
              <a:ext cx="550450" cy="649180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0" r="99500">
                          <a14:foregroundMark x1="37333" y1="69634" x2="46000" y2="70610"/>
                          <a14:foregroundMark x1="60000" y1="67805" x2="63333" y2="64512"/>
                          <a14:foregroundMark x1="30000" y1="53049" x2="31667" y2="48902"/>
                          <a14:foregroundMark x1="29500" y1="55854" x2="32833" y2="53415"/>
                          <a14:foregroundMark x1="58333" y1="44390" x2="56333" y2="41341"/>
                          <a14:foregroundMark x1="69833" y1="45854" x2="70333" y2="43780"/>
                          <a14:foregroundMark x1="47667" y1="41707" x2="49000" y2="42317"/>
                          <a14:foregroundMark x1="32833" y1="40488" x2="33667" y2="41951"/>
                          <a14:foregroundMark x1="44333" y1="56098" x2="46000" y2="51585"/>
                          <a14:foregroundMark x1="60000" y1="53659" x2="58833" y2="53415"/>
                          <a14:foregroundMark x1="55500" y1="92561" x2="55167" y2="88049"/>
                          <a14:foregroundMark x1="51000" y1="63902" x2="50167" y2="60976"/>
                          <a14:foregroundMark x1="54333" y1="57683" x2="55833" y2="58171"/>
                          <a14:foregroundMark x1="45167" y1="64268" x2="44333" y2="62683"/>
                          <a14:foregroundMark x1="40667" y1="63659" x2="39500" y2="64512"/>
                          <a14:foregroundMark x1="65000" y1="45854" x2="63667" y2="443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3209231"/>
              <a:ext cx="696268" cy="951567"/>
            </a:xfrm>
            <a:prstGeom prst="rect">
              <a:avLst/>
            </a:prstGeom>
          </p:spPr>
        </p:pic>
      </p:grpSp>
      <p:grpSp>
        <p:nvGrpSpPr>
          <p:cNvPr id="108" name="Group 107"/>
          <p:cNvGrpSpPr/>
          <p:nvPr/>
        </p:nvGrpSpPr>
        <p:grpSpPr>
          <a:xfrm>
            <a:off x="6477000" y="3048000"/>
            <a:ext cx="3048000" cy="3048000"/>
            <a:chOff x="8001000" y="2667000"/>
            <a:chExt cx="3048000" cy="3048000"/>
          </a:xfrm>
        </p:grpSpPr>
        <p:grpSp>
          <p:nvGrpSpPr>
            <p:cNvPr id="87" name="Group 86"/>
            <p:cNvGrpSpPr/>
            <p:nvPr/>
          </p:nvGrpSpPr>
          <p:grpSpPr>
            <a:xfrm>
              <a:off x="8915400" y="3200400"/>
              <a:ext cx="1597588" cy="1631377"/>
              <a:chOff x="9582511" y="3809999"/>
              <a:chExt cx="1597588" cy="1631377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9906000" y="4461619"/>
                <a:ext cx="304800" cy="284689"/>
                <a:chOff x="3689254" y="1943034"/>
                <a:chExt cx="2839638" cy="2652277"/>
              </a:xfrm>
            </p:grpSpPr>
            <p:sp>
              <p:nvSpPr>
                <p:cNvPr id="99" name="Freeform 98"/>
                <p:cNvSpPr/>
                <p:nvPr/>
              </p:nvSpPr>
              <p:spPr>
                <a:xfrm>
                  <a:off x="3700987" y="2248166"/>
                  <a:ext cx="2534553" cy="2347145"/>
                </a:xfrm>
                <a:custGeom>
                  <a:avLst/>
                  <a:gdLst>
                    <a:gd name="connsiteX0" fmla="*/ 0 w 3386376"/>
                    <a:gd name="connsiteY0" fmla="*/ 0 h 3135982"/>
                    <a:gd name="connsiteX1" fmla="*/ 846594 w 3386376"/>
                    <a:gd name="connsiteY1" fmla="*/ 1097594 h 3135982"/>
                    <a:gd name="connsiteX2" fmla="*/ 3386376 w 3386376"/>
                    <a:gd name="connsiteY2" fmla="*/ 1128954 h 3135982"/>
                    <a:gd name="connsiteX3" fmla="*/ 893627 w 3386376"/>
                    <a:gd name="connsiteY3" fmla="*/ 3135982 h 3135982"/>
                    <a:gd name="connsiteX4" fmla="*/ 0 w 3386376"/>
                    <a:gd name="connsiteY4" fmla="*/ 0 h 3135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86376" h="3135982">
                      <a:moveTo>
                        <a:pt x="0" y="0"/>
                      </a:moveTo>
                      <a:lnTo>
                        <a:pt x="846594" y="1097594"/>
                      </a:lnTo>
                      <a:lnTo>
                        <a:pt x="3386376" y="1128954"/>
                      </a:lnTo>
                      <a:lnTo>
                        <a:pt x="893627" y="313598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Freeform 99"/>
                <p:cNvSpPr/>
                <p:nvPr/>
              </p:nvSpPr>
              <p:spPr>
                <a:xfrm>
                  <a:off x="3689254" y="1943034"/>
                  <a:ext cx="2839638" cy="1138365"/>
                </a:xfrm>
                <a:custGeom>
                  <a:avLst/>
                  <a:gdLst>
                    <a:gd name="connsiteX0" fmla="*/ 0 w 3793995"/>
                    <a:gd name="connsiteY0" fmla="*/ 360638 h 1520951"/>
                    <a:gd name="connsiteX1" fmla="*/ 862271 w 3793995"/>
                    <a:gd name="connsiteY1" fmla="*/ 1505271 h 1520951"/>
                    <a:gd name="connsiteX2" fmla="*/ 3417731 w 3793995"/>
                    <a:gd name="connsiteY2" fmla="*/ 1520951 h 1520951"/>
                    <a:gd name="connsiteX3" fmla="*/ 3793995 w 3793995"/>
                    <a:gd name="connsiteY3" fmla="*/ 0 h 1520951"/>
                    <a:gd name="connsiteX4" fmla="*/ 0 w 3793995"/>
                    <a:gd name="connsiteY4" fmla="*/ 360638 h 1520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3995" h="1520951">
                      <a:moveTo>
                        <a:pt x="0" y="360638"/>
                      </a:moveTo>
                      <a:lnTo>
                        <a:pt x="862271" y="1505271"/>
                      </a:lnTo>
                      <a:lnTo>
                        <a:pt x="3417731" y="1520951"/>
                      </a:lnTo>
                      <a:lnTo>
                        <a:pt x="3793995" y="0"/>
                      </a:lnTo>
                      <a:lnTo>
                        <a:pt x="0" y="360638"/>
                      </a:lnTo>
                      <a:close/>
                    </a:path>
                  </a:pathLst>
                </a:custGeom>
                <a:solidFill>
                  <a:schemeClr val="accent6">
                    <a:lumMod val="40000"/>
                    <a:lumOff val="60000"/>
                  </a:schemeClr>
                </a:solidFill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01" name="Picture 100" descr="03m.tif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0" b="99558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1297" y="3106035"/>
                  <a:ext cx="584156" cy="749922"/>
                </a:xfrm>
                <a:prstGeom prst="rect">
                  <a:avLst/>
                </a:prstGeom>
              </p:spPr>
            </p:pic>
            <p:pic>
              <p:nvPicPr>
                <p:cNvPr id="102" name="Picture 101" descr="27f.tif"/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0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11417" y="3644715"/>
                  <a:ext cx="670216" cy="792395"/>
                </a:xfrm>
                <a:prstGeom prst="rect">
                  <a:avLst/>
                </a:prstGeom>
              </p:spPr>
            </p:pic>
            <p:pic>
              <p:nvPicPr>
                <p:cNvPr id="103" name="Picture 102" descr="05m.ti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ackgroundRemoval t="0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9166" y="2779562"/>
                  <a:ext cx="252064" cy="325308"/>
                </a:xfrm>
                <a:prstGeom prst="rect">
                  <a:avLst/>
                </a:prstGeom>
              </p:spPr>
            </p:pic>
            <p:pic>
              <p:nvPicPr>
                <p:cNvPr id="104" name="Picture 103" descr="robot-312566.png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51230" y="2130382"/>
                  <a:ext cx="550450" cy="649180"/>
                </a:xfrm>
                <a:prstGeom prst="rect">
                  <a:avLst/>
                </a:prstGeom>
              </p:spPr>
            </p:pic>
            <p:pic>
              <p:nvPicPr>
                <p:cNvPr id="105" name="Picture 104" descr="robot-312566.png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17353" y="2326597"/>
                  <a:ext cx="550450" cy="649180"/>
                </a:xfrm>
                <a:prstGeom prst="rect">
                  <a:avLst/>
                </a:prstGeom>
              </p:spPr>
            </p:pic>
            <p:pic>
              <p:nvPicPr>
                <p:cNvPr id="106" name="Picture 105"/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0" b="100000" l="0" r="99500">
                              <a14:foregroundMark x1="37333" y1="69634" x2="46000" y2="70610"/>
                              <a14:foregroundMark x1="60000" y1="67805" x2="63333" y2="64512"/>
                              <a14:foregroundMark x1="30000" y1="53049" x2="31667" y2="48902"/>
                              <a14:foregroundMark x1="29500" y1="55854" x2="32833" y2="53415"/>
                              <a14:foregroundMark x1="58333" y1="44390" x2="56333" y2="41341"/>
                              <a14:foregroundMark x1="69833" y1="45854" x2="70333" y2="43780"/>
                              <a14:foregroundMark x1="47667" y1="41707" x2="49000" y2="42317"/>
                              <a14:foregroundMark x1="32833" y1="40488" x2="33667" y2="41951"/>
                              <a14:foregroundMark x1="44333" y1="56098" x2="46000" y2="51585"/>
                              <a14:foregroundMark x1="60000" y1="53659" x2="58833" y2="53415"/>
                              <a14:foregroundMark x1="55500" y1="92561" x2="55167" y2="88049"/>
                              <a14:foregroundMark x1="51000" y1="63902" x2="50167" y2="60976"/>
                              <a14:foregroundMark x1="54333" y1="57683" x2="55833" y2="58171"/>
                              <a14:foregroundMark x1="45167" y1="64268" x2="44333" y2="62683"/>
                              <a14:foregroundMark x1="40667" y1="63659" x2="39500" y2="64512"/>
                              <a14:foregroundMark x1="65000" y1="45854" x2="63667" y2="4439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25453" y="2024211"/>
                  <a:ext cx="696268" cy="951567"/>
                </a:xfrm>
                <a:prstGeom prst="rect">
                  <a:avLst/>
                </a:prstGeom>
              </p:spPr>
            </p:pic>
          </p:grpSp>
          <p:sp>
            <p:nvSpPr>
              <p:cNvPr id="89" name="Freeform 88"/>
              <p:cNvSpPr/>
              <p:nvPr/>
            </p:nvSpPr>
            <p:spPr>
              <a:xfrm>
                <a:off x="9759408" y="4574074"/>
                <a:ext cx="1232074" cy="821501"/>
              </a:xfrm>
              <a:custGeom>
                <a:avLst/>
                <a:gdLst>
                  <a:gd name="connsiteX0" fmla="*/ 0 w 1646155"/>
                  <a:gd name="connsiteY0" fmla="*/ 0 h 1097594"/>
                  <a:gd name="connsiteX1" fmla="*/ 250842 w 1646155"/>
                  <a:gd name="connsiteY1" fmla="*/ 423358 h 1097594"/>
                  <a:gd name="connsiteX2" fmla="*/ 1646155 w 1646155"/>
                  <a:gd name="connsiteY2" fmla="*/ 407678 h 1097594"/>
                  <a:gd name="connsiteX3" fmla="*/ 1019048 w 1646155"/>
                  <a:gd name="connsiteY3" fmla="*/ 1097594 h 1097594"/>
                  <a:gd name="connsiteX4" fmla="*/ 156776 w 1646155"/>
                  <a:gd name="connsiteY4" fmla="*/ 1066234 h 1097594"/>
                  <a:gd name="connsiteX5" fmla="*/ 0 w 1646155"/>
                  <a:gd name="connsiteY5" fmla="*/ 0 h 1097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6155" h="1097594">
                    <a:moveTo>
                      <a:pt x="0" y="0"/>
                    </a:moveTo>
                    <a:lnTo>
                      <a:pt x="250842" y="423358"/>
                    </a:lnTo>
                    <a:lnTo>
                      <a:pt x="1646155" y="407678"/>
                    </a:lnTo>
                    <a:lnTo>
                      <a:pt x="1019048" y="1097594"/>
                    </a:lnTo>
                    <a:lnTo>
                      <a:pt x="156776" y="10662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 89"/>
              <p:cNvSpPr/>
              <p:nvPr/>
            </p:nvSpPr>
            <p:spPr>
              <a:xfrm>
                <a:off x="9582511" y="3809999"/>
                <a:ext cx="1597588" cy="1097976"/>
              </a:xfrm>
              <a:custGeom>
                <a:avLst/>
                <a:gdLst>
                  <a:gd name="connsiteX0" fmla="*/ 0 w 3793995"/>
                  <a:gd name="connsiteY0" fmla="*/ 360638 h 1520951"/>
                  <a:gd name="connsiteX1" fmla="*/ 862271 w 3793995"/>
                  <a:gd name="connsiteY1" fmla="*/ 1505271 h 1520951"/>
                  <a:gd name="connsiteX2" fmla="*/ 3417731 w 3793995"/>
                  <a:gd name="connsiteY2" fmla="*/ 1520951 h 1520951"/>
                  <a:gd name="connsiteX3" fmla="*/ 3793995 w 3793995"/>
                  <a:gd name="connsiteY3" fmla="*/ 0 h 1520951"/>
                  <a:gd name="connsiteX4" fmla="*/ 0 w 3793995"/>
                  <a:gd name="connsiteY4" fmla="*/ 360638 h 152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93995" h="1520951">
                    <a:moveTo>
                      <a:pt x="0" y="360638"/>
                    </a:moveTo>
                    <a:lnTo>
                      <a:pt x="862271" y="1505271"/>
                    </a:lnTo>
                    <a:lnTo>
                      <a:pt x="3417731" y="1520951"/>
                    </a:lnTo>
                    <a:lnTo>
                      <a:pt x="3793995" y="0"/>
                    </a:lnTo>
                    <a:lnTo>
                      <a:pt x="0" y="360638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1" name="Picture 90" descr="03m.tif"/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backgroundRemoval t="0" b="99558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13964" y="4910159"/>
                <a:ext cx="310385" cy="398463"/>
              </a:xfrm>
              <a:prstGeom prst="rect">
                <a:avLst/>
              </a:prstGeom>
            </p:spPr>
          </p:pic>
          <p:pic>
            <p:nvPicPr>
              <p:cNvPr id="92" name="Picture 91" descr="27f.tif"/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1352" y="5177233"/>
                <a:ext cx="223415" cy="264143"/>
              </a:xfrm>
              <a:prstGeom prst="rect">
                <a:avLst/>
              </a:prstGeom>
            </p:spPr>
          </p:pic>
          <p:pic>
            <p:nvPicPr>
              <p:cNvPr id="93" name="Picture 92" descr="05m.tif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0238" y="4736691"/>
                <a:ext cx="133932" cy="172849"/>
              </a:xfrm>
              <a:prstGeom prst="rect">
                <a:avLst/>
              </a:prstGeom>
            </p:spPr>
          </p:pic>
          <p:pic>
            <p:nvPicPr>
              <p:cNvPr id="94" name="Picture 93" descr="robot-312566.png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94170" y="4391756"/>
                <a:ext cx="292476" cy="344936"/>
              </a:xfrm>
              <a:prstGeom prst="rect">
                <a:avLst/>
              </a:prstGeom>
            </p:spPr>
          </p:pic>
          <p:pic>
            <p:nvPicPr>
              <p:cNvPr id="95" name="Picture 94" descr="robot-312566.png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94974" y="4496012"/>
                <a:ext cx="292476" cy="344936"/>
              </a:xfrm>
              <a:prstGeom prst="rect">
                <a:avLst/>
              </a:prstGeom>
            </p:spPr>
          </p:pic>
          <p:pic>
            <p:nvPicPr>
              <p:cNvPr id="96" name="Picture 95"/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23">
                        <a14:imgEffect>
                          <a14:backgroundRemoval t="0" b="100000" l="0" r="99500">
                            <a14:foregroundMark x1="37333" y1="69634" x2="46000" y2="70610"/>
                            <a14:foregroundMark x1="60000" y1="67805" x2="63333" y2="64512"/>
                            <a14:foregroundMark x1="30000" y1="53049" x2="31667" y2="48902"/>
                            <a14:foregroundMark x1="29500" y1="55854" x2="32833" y2="53415"/>
                            <a14:foregroundMark x1="58333" y1="44390" x2="56333" y2="41341"/>
                            <a14:foregroundMark x1="69833" y1="45854" x2="70333" y2="43780"/>
                            <a14:foregroundMark x1="47667" y1="41707" x2="49000" y2="42317"/>
                            <a14:foregroundMark x1="32833" y1="40488" x2="33667" y2="41951"/>
                            <a14:foregroundMark x1="44333" y1="56098" x2="46000" y2="51585"/>
                            <a14:foregroundMark x1="60000" y1="53659" x2="58833" y2="53415"/>
                            <a14:foregroundMark x1="55500" y1="92561" x2="55167" y2="88049"/>
                            <a14:foregroundMark x1="51000" y1="63902" x2="50167" y2="60976"/>
                            <a14:foregroundMark x1="54333" y1="57683" x2="55833" y2="58171"/>
                            <a14:foregroundMark x1="45167" y1="64268" x2="44333" y2="62683"/>
                            <a14:foregroundMark x1="40667" y1="63659" x2="39500" y2="64512"/>
                            <a14:foregroundMark x1="65000" y1="45854" x2="63667" y2="4439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24349" y="4335342"/>
                <a:ext cx="369955" cy="505606"/>
              </a:xfrm>
              <a:prstGeom prst="rect">
                <a:avLst/>
              </a:prstGeom>
            </p:spPr>
          </p:pic>
          <p:pic>
            <p:nvPicPr>
              <p:cNvPr id="97" name="Picture 96" descr="robot-312566.png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55874" y="4151077"/>
                <a:ext cx="292476" cy="344936"/>
              </a:xfrm>
              <a:prstGeom prst="rect">
                <a:avLst/>
              </a:prstGeom>
            </p:spPr>
          </p:pic>
          <p:pic>
            <p:nvPicPr>
              <p:cNvPr id="98" name="Picture 97" descr="robot-312566.png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95222" y="4007595"/>
                <a:ext cx="292476" cy="344936"/>
              </a:xfrm>
              <a:prstGeom prst="rect">
                <a:avLst/>
              </a:prstGeom>
            </p:spPr>
          </p:pic>
        </p:grpSp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001000" y="2667000"/>
              <a:ext cx="3048000" cy="3048000"/>
            </a:xfrm>
            <a:prstGeom prst="rect">
              <a:avLst/>
            </a:prstGeom>
          </p:spPr>
        </p:pic>
      </p:grpSp>
      <p:pic>
        <p:nvPicPr>
          <p:cNvPr id="68" name="Picture 67" descr="03m.tif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9558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505200"/>
            <a:ext cx="346042" cy="444238"/>
          </a:xfrm>
          <a:prstGeom prst="rect">
            <a:avLst/>
          </a:prstGeom>
        </p:spPr>
      </p:pic>
      <p:pic>
        <p:nvPicPr>
          <p:cNvPr id="69" name="Picture 68" descr="27f.tif"/>
          <p:cNvPicPr>
            <a:picLocks noChangeAspect="1"/>
          </p:cNvPicPr>
          <p:nvPr/>
        </p:nvPicPr>
        <p:blipFill>
          <a:blip r:embed="rId9">
            <a:biLevel thresh="5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114800"/>
            <a:ext cx="609600" cy="720729"/>
          </a:xfrm>
          <a:prstGeom prst="rect">
            <a:avLst/>
          </a:prstGeom>
        </p:spPr>
      </p:pic>
      <p:pic>
        <p:nvPicPr>
          <p:cNvPr id="70" name="Picture 69" descr="23f.tif"/>
          <p:cNvPicPr>
            <a:picLocks noChangeAspect="1"/>
          </p:cNvPicPr>
          <p:nvPr/>
        </p:nvPicPr>
        <p:blipFill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4800600"/>
            <a:ext cx="655302" cy="738185"/>
          </a:xfrm>
          <a:prstGeom prst="rect">
            <a:avLst/>
          </a:prstGeom>
        </p:spPr>
      </p:pic>
      <p:pic>
        <p:nvPicPr>
          <p:cNvPr id="71" name="Picture 70" descr="27f.tif"/>
          <p:cNvPicPr>
            <a:picLocks noChangeAspect="1"/>
          </p:cNvPicPr>
          <p:nvPr/>
        </p:nvPicPr>
        <p:blipFill>
          <a:blip r:embed="rId9">
            <a:biLevel thresh="5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4419600"/>
            <a:ext cx="304800" cy="36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8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0" grpId="0"/>
      <p:bldP spid="30" grpId="0" animBg="1"/>
      <p:bldP spid="3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220200" cy="1400530"/>
          </a:xfrm>
        </p:spPr>
        <p:txBody>
          <a:bodyPr/>
          <a:lstStyle/>
          <a:p>
            <a:r>
              <a:rPr lang="en-US" dirty="0" smtClean="0"/>
              <a:t>Social Media Data Collection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28600" y="3810000"/>
            <a:ext cx="876300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5105400" y="1295400"/>
            <a:ext cx="3657600" cy="2113373"/>
            <a:chOff x="228600" y="1219200"/>
            <a:chExt cx="5209615" cy="301013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1219200"/>
              <a:ext cx="5209615" cy="3010132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2286000" y="3505200"/>
              <a:ext cx="3124200" cy="6096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4800" y="2438400"/>
              <a:ext cx="1905000" cy="12954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66800" y="1828800"/>
              <a:ext cx="1828800" cy="3048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Arial"/>
                  <a:cs typeface="Arial"/>
                </a:rPr>
                <a:t>John Doe</a:t>
              </a:r>
              <a:endParaRPr lang="en-US" sz="1400" dirty="0">
                <a:latin typeface="Arial"/>
                <a:cs typeface="Arial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811" y="1248601"/>
              <a:ext cx="1029589" cy="102958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2438400" y="2057400"/>
              <a:ext cx="990600" cy="4572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04800" y="1295400"/>
            <a:ext cx="3962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Web Crawler</a:t>
            </a:r>
            <a:endParaRPr lang="en-US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Custom crawler written for individual tasks.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Crawling strategy mostly understood.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4800" y="4157008"/>
            <a:ext cx="3962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Real-Time APIs</a:t>
            </a:r>
            <a:endParaRPr lang="en-US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Parameters given to API.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Crawling strategy </a:t>
            </a:r>
            <a:r>
              <a:rPr lang="en-US" sz="2400" b="1" u="sng" dirty="0" smtClean="0"/>
              <a:t>not</a:t>
            </a:r>
            <a:r>
              <a:rPr lang="en-US" sz="2400" dirty="0" smtClean="0"/>
              <a:t> understood.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715000" y="5067300"/>
            <a:ext cx="1524000" cy="6858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  <a:endParaRPr lang="en-US" dirty="0"/>
          </a:p>
        </p:txBody>
      </p:sp>
      <p:cxnSp>
        <p:nvCxnSpPr>
          <p:cNvPr id="4" name="Straight Arrow Connector 3"/>
          <p:cNvCxnSpPr>
            <a:stCxn id="27" idx="6"/>
            <a:endCxn id="19" idx="1"/>
          </p:cNvCxnSpPr>
          <p:nvPr/>
        </p:nvCxnSpPr>
        <p:spPr>
          <a:xfrm>
            <a:off x="5181600" y="5410200"/>
            <a:ext cx="5334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9" idx="3"/>
            <a:endCxn id="13" idx="2"/>
          </p:cNvCxnSpPr>
          <p:nvPr/>
        </p:nvCxnSpPr>
        <p:spPr>
          <a:xfrm>
            <a:off x="7239000" y="5410200"/>
            <a:ext cx="6096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an 12"/>
          <p:cNvSpPr/>
          <p:nvPr/>
        </p:nvSpPr>
        <p:spPr>
          <a:xfrm>
            <a:off x="7848600" y="5105400"/>
            <a:ext cx="1219200" cy="609600"/>
          </a:xfrm>
          <a:prstGeom prst="can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4267200" y="4953000"/>
            <a:ext cx="914400" cy="914400"/>
          </a:xfrm>
          <a:prstGeom prst="ellipse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Query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2817" y="4025900"/>
            <a:ext cx="1426183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63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00530"/>
          </a:xfrm>
        </p:spPr>
        <p:txBody>
          <a:bodyPr/>
          <a:lstStyle/>
          <a:p>
            <a:r>
              <a:rPr lang="en-US" dirty="0" smtClean="0"/>
              <a:t>Why Twitter?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/>
          </p:nvPr>
        </p:nvGraphicFramePr>
        <p:xfrm>
          <a:off x="2209800" y="2438400"/>
          <a:ext cx="4762500" cy="314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267200"/>
          </a:xfrm>
        </p:spPr>
        <p:txBody>
          <a:bodyPr/>
          <a:lstStyle/>
          <a:p>
            <a:r>
              <a:rPr lang="en-US" dirty="0" smtClean="0"/>
              <a:t>Collected all papers from ICWSM 2010 </a:t>
            </a:r>
            <a:r>
              <a:rPr lang="mr-IN" dirty="0" smtClean="0"/>
              <a:t>–</a:t>
            </a:r>
            <a:r>
              <a:rPr lang="en-US" dirty="0" smtClean="0"/>
              <a:t> 2017.</a:t>
            </a:r>
          </a:p>
          <a:p>
            <a:r>
              <a:rPr lang="en-US" dirty="0" smtClean="0"/>
              <a:t>843 papers total.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4114800" y="2438400"/>
          <a:ext cx="4764022" cy="3154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86656" y="5715000"/>
            <a:ext cx="857068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/>
              <a:t>Approximately 36% of </a:t>
            </a:r>
            <a:r>
              <a:rPr lang="en-US" sz="2500" b="1" u="sng" dirty="0" smtClean="0"/>
              <a:t>all</a:t>
            </a:r>
            <a:r>
              <a:rPr lang="en-US" sz="2500" dirty="0" smtClean="0"/>
              <a:t> ICWSM papers use the Streaming APIs.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772695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40646E-7 9.11404E-7 L -0.29365 -0.0074 " pathEditMode="relative" rAng="0" ptsTypes="AA">
                                      <p:cBhvr>
                                        <p:cTn id="6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82" y="-3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6" grpId="0">
        <p:bldAsOne/>
      </p:bldGraphic>
      <p:bldP spid="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00530"/>
          </a:xfrm>
        </p:spPr>
        <p:txBody>
          <a:bodyPr/>
          <a:lstStyle/>
          <a:p>
            <a:r>
              <a:rPr lang="en-US" dirty="0" smtClean="0"/>
              <a:t>Bias in APIs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066800"/>
            <a:ext cx="5638800" cy="21294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837039"/>
            <a:ext cx="4419600" cy="35607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840087"/>
            <a:ext cx="4419600" cy="3560713"/>
          </a:xfrm>
          <a:prstGeom prst="rect">
            <a:avLst/>
          </a:prstGeom>
        </p:spPr>
      </p:pic>
      <p:sp>
        <p:nvSpPr>
          <p:cNvPr id="11" name="Bent-Up Arrow 10"/>
          <p:cNvSpPr/>
          <p:nvPr/>
        </p:nvSpPr>
        <p:spPr>
          <a:xfrm rot="5400000">
            <a:off x="2933700" y="3467101"/>
            <a:ext cx="1524000" cy="1295400"/>
          </a:xfrm>
          <a:prstGeom prst="bentUpArrow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87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00530"/>
          </a:xfrm>
        </p:spPr>
        <p:txBody>
          <a:bodyPr/>
          <a:lstStyle/>
          <a:p>
            <a:r>
              <a:rPr lang="en-US" dirty="0" smtClean="0"/>
              <a:t>Presence of Bias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1" b="8989"/>
          <a:stretch/>
        </p:blipFill>
        <p:spPr>
          <a:xfrm>
            <a:off x="533400" y="1143000"/>
            <a:ext cx="1347988" cy="11642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63"/>
          <a:stretch/>
        </p:blipFill>
        <p:spPr>
          <a:xfrm>
            <a:off x="6705600" y="1247342"/>
            <a:ext cx="1822217" cy="10599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740" y="1177515"/>
            <a:ext cx="2291508" cy="11747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617" y="2362200"/>
            <a:ext cx="609600" cy="60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55817" y="2362200"/>
            <a:ext cx="609600" cy="609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388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37218" y="2369290"/>
            <a:ext cx="457199" cy="52631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01" y="3048000"/>
            <a:ext cx="4369633" cy="3352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734" y="3030690"/>
            <a:ext cx="4360666" cy="3370109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226917" y="6294120"/>
            <a:ext cx="2286000" cy="2590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"/>
                <a:cs typeface="Times"/>
              </a:rPr>
              <a:t>Top </a:t>
            </a:r>
            <a:r>
              <a:rPr lang="en-US" i="1" dirty="0" smtClean="0">
                <a:solidFill>
                  <a:schemeClr val="tx1"/>
                </a:solidFill>
                <a:latin typeface="Times"/>
                <a:cs typeface="Times"/>
              </a:rPr>
              <a:t>n</a:t>
            </a:r>
            <a:r>
              <a:rPr lang="en-US" dirty="0" smtClean="0">
                <a:solidFill>
                  <a:schemeClr val="tx1"/>
                </a:solidFill>
                <a:latin typeface="Times"/>
                <a:cs typeface="Time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"/>
                <a:cs typeface="Times"/>
              </a:rPr>
              <a:t>Hashtags</a:t>
            </a:r>
            <a:endParaRPr lang="en-US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850134" y="6294120"/>
            <a:ext cx="2286000" cy="2590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"/>
                <a:cs typeface="Times"/>
              </a:rPr>
              <a:t>Top </a:t>
            </a:r>
            <a:r>
              <a:rPr lang="en-US" i="1" dirty="0" smtClean="0">
                <a:solidFill>
                  <a:schemeClr val="tx1"/>
                </a:solidFill>
                <a:latin typeface="Times"/>
                <a:cs typeface="Times"/>
              </a:rPr>
              <a:t>n</a:t>
            </a:r>
            <a:r>
              <a:rPr lang="en-US" dirty="0" smtClean="0">
                <a:solidFill>
                  <a:schemeClr val="tx1"/>
                </a:solidFill>
                <a:latin typeface="Times"/>
                <a:cs typeface="Time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"/>
                <a:cs typeface="Times"/>
              </a:rPr>
              <a:t>Hashtags</a:t>
            </a:r>
            <a:endParaRPr lang="en-US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22117" y="2941320"/>
            <a:ext cx="2895600" cy="2590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Times"/>
                <a:cs typeface="Times"/>
              </a:rPr>
              <a:t>Firehose</a:t>
            </a:r>
            <a:r>
              <a:rPr lang="en-US" dirty="0" smtClean="0">
                <a:solidFill>
                  <a:schemeClr val="tx1"/>
                </a:solidFill>
                <a:latin typeface="Times"/>
                <a:cs typeface="Time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"/>
                <a:cs typeface="Times"/>
              </a:rPr>
              <a:t>vs</a:t>
            </a:r>
            <a:r>
              <a:rPr lang="en-US" dirty="0" smtClean="0">
                <a:solidFill>
                  <a:schemeClr val="tx1"/>
                </a:solidFill>
                <a:latin typeface="Times"/>
                <a:cs typeface="Times"/>
              </a:rPr>
              <a:t> Streaming API</a:t>
            </a:r>
            <a:endParaRPr lang="en-US" dirty="0">
              <a:solidFill>
                <a:schemeClr val="tx1"/>
              </a:solidFill>
              <a:latin typeface="Times"/>
              <a:cs typeface="Time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469134" y="2895600"/>
            <a:ext cx="2895600" cy="2590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Times"/>
                <a:cs typeface="Times"/>
              </a:rPr>
              <a:t>Firehose</a:t>
            </a:r>
            <a:r>
              <a:rPr lang="en-US" dirty="0" smtClean="0">
                <a:solidFill>
                  <a:schemeClr val="tx1"/>
                </a:solidFill>
                <a:latin typeface="Times"/>
                <a:cs typeface="Time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Times"/>
                <a:cs typeface="Times"/>
              </a:rPr>
              <a:t>vs</a:t>
            </a:r>
            <a:r>
              <a:rPr lang="en-US" dirty="0" smtClean="0">
                <a:solidFill>
                  <a:schemeClr val="tx1"/>
                </a:solidFill>
                <a:latin typeface="Times"/>
                <a:cs typeface="Times"/>
              </a:rPr>
              <a:t> Random Samples</a:t>
            </a:r>
            <a:endParaRPr lang="en-US" dirty="0">
              <a:solidFill>
                <a:schemeClr val="tx1"/>
              </a:solidFill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14520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7620000" y="3124200"/>
            <a:ext cx="304800" cy="284689"/>
            <a:chOff x="3689254" y="1943034"/>
            <a:chExt cx="2839638" cy="2652277"/>
          </a:xfrm>
        </p:grpSpPr>
        <p:sp>
          <p:nvSpPr>
            <p:cNvPr id="36" name="Freeform 35"/>
            <p:cNvSpPr/>
            <p:nvPr/>
          </p:nvSpPr>
          <p:spPr>
            <a:xfrm>
              <a:off x="3700987" y="2248166"/>
              <a:ext cx="2534553" cy="2347145"/>
            </a:xfrm>
            <a:custGeom>
              <a:avLst/>
              <a:gdLst>
                <a:gd name="connsiteX0" fmla="*/ 0 w 3386376"/>
                <a:gd name="connsiteY0" fmla="*/ 0 h 3135982"/>
                <a:gd name="connsiteX1" fmla="*/ 846594 w 3386376"/>
                <a:gd name="connsiteY1" fmla="*/ 1097594 h 3135982"/>
                <a:gd name="connsiteX2" fmla="*/ 3386376 w 3386376"/>
                <a:gd name="connsiteY2" fmla="*/ 1128954 h 3135982"/>
                <a:gd name="connsiteX3" fmla="*/ 893627 w 3386376"/>
                <a:gd name="connsiteY3" fmla="*/ 3135982 h 3135982"/>
                <a:gd name="connsiteX4" fmla="*/ 0 w 3386376"/>
                <a:gd name="connsiteY4" fmla="*/ 0 h 3135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6376" h="3135982">
                  <a:moveTo>
                    <a:pt x="0" y="0"/>
                  </a:moveTo>
                  <a:lnTo>
                    <a:pt x="846594" y="1097594"/>
                  </a:lnTo>
                  <a:lnTo>
                    <a:pt x="3386376" y="1128954"/>
                  </a:lnTo>
                  <a:lnTo>
                    <a:pt x="893627" y="31359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3689254" y="1943034"/>
              <a:ext cx="2839638" cy="1138365"/>
            </a:xfrm>
            <a:custGeom>
              <a:avLst/>
              <a:gdLst>
                <a:gd name="connsiteX0" fmla="*/ 0 w 3793995"/>
                <a:gd name="connsiteY0" fmla="*/ 360638 h 1520951"/>
                <a:gd name="connsiteX1" fmla="*/ 862271 w 3793995"/>
                <a:gd name="connsiteY1" fmla="*/ 1505271 h 1520951"/>
                <a:gd name="connsiteX2" fmla="*/ 3417731 w 3793995"/>
                <a:gd name="connsiteY2" fmla="*/ 1520951 h 1520951"/>
                <a:gd name="connsiteX3" fmla="*/ 3793995 w 3793995"/>
                <a:gd name="connsiteY3" fmla="*/ 0 h 1520951"/>
                <a:gd name="connsiteX4" fmla="*/ 0 w 3793995"/>
                <a:gd name="connsiteY4" fmla="*/ 360638 h 1520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3995" h="1520951">
                  <a:moveTo>
                    <a:pt x="0" y="360638"/>
                  </a:moveTo>
                  <a:lnTo>
                    <a:pt x="862271" y="1505271"/>
                  </a:lnTo>
                  <a:lnTo>
                    <a:pt x="3417731" y="1520951"/>
                  </a:lnTo>
                  <a:lnTo>
                    <a:pt x="3793995" y="0"/>
                  </a:lnTo>
                  <a:lnTo>
                    <a:pt x="0" y="360638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 descr="03m.tif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9558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1297" y="3106035"/>
              <a:ext cx="584156" cy="749922"/>
            </a:xfrm>
            <a:prstGeom prst="rect">
              <a:avLst/>
            </a:prstGeom>
          </p:spPr>
        </p:pic>
        <p:pic>
          <p:nvPicPr>
            <p:cNvPr id="40" name="Picture 39" descr="27f.tif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1417" y="3644715"/>
              <a:ext cx="670216" cy="792395"/>
            </a:xfrm>
            <a:prstGeom prst="rect">
              <a:avLst/>
            </a:prstGeom>
          </p:spPr>
        </p:pic>
        <p:pic>
          <p:nvPicPr>
            <p:cNvPr id="41" name="Picture 40" descr="05m.tif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9166" y="2779562"/>
              <a:ext cx="252064" cy="325308"/>
            </a:xfrm>
            <a:prstGeom prst="rect">
              <a:avLst/>
            </a:prstGeom>
          </p:spPr>
        </p:pic>
        <p:pic>
          <p:nvPicPr>
            <p:cNvPr id="42" name="Picture 41" descr="robot-312566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1230" y="2130382"/>
              <a:ext cx="550450" cy="649180"/>
            </a:xfrm>
            <a:prstGeom prst="rect">
              <a:avLst/>
            </a:prstGeom>
          </p:spPr>
        </p:pic>
        <p:pic>
          <p:nvPicPr>
            <p:cNvPr id="43" name="Picture 42" descr="robot-312566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7353" y="2326597"/>
              <a:ext cx="550450" cy="649180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99500">
                          <a14:foregroundMark x1="37333" y1="69634" x2="46000" y2="70610"/>
                          <a14:foregroundMark x1="60000" y1="67805" x2="63333" y2="64512"/>
                          <a14:foregroundMark x1="30000" y1="53049" x2="31667" y2="48902"/>
                          <a14:foregroundMark x1="29500" y1="55854" x2="32833" y2="53415"/>
                          <a14:foregroundMark x1="58333" y1="44390" x2="56333" y2="41341"/>
                          <a14:foregroundMark x1="69833" y1="45854" x2="70333" y2="43780"/>
                          <a14:foregroundMark x1="47667" y1="41707" x2="49000" y2="42317"/>
                          <a14:foregroundMark x1="32833" y1="40488" x2="33667" y2="41951"/>
                          <a14:foregroundMark x1="44333" y1="56098" x2="46000" y2="51585"/>
                          <a14:foregroundMark x1="60000" y1="53659" x2="58833" y2="53415"/>
                          <a14:foregroundMark x1="55500" y1="92561" x2="55167" y2="88049"/>
                          <a14:foregroundMark x1="51000" y1="63902" x2="50167" y2="60976"/>
                          <a14:foregroundMark x1="54333" y1="57683" x2="55833" y2="58171"/>
                          <a14:foregroundMark x1="45167" y1="64268" x2="44333" y2="62683"/>
                          <a14:foregroundMark x1="40667" y1="63659" x2="39500" y2="64512"/>
                          <a14:foregroundMark x1="65000" y1="45854" x2="63667" y2="443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5453" y="2024211"/>
              <a:ext cx="696268" cy="951567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00530"/>
          </a:xfrm>
        </p:spPr>
        <p:txBody>
          <a:bodyPr/>
          <a:lstStyle/>
          <a:p>
            <a:r>
              <a:rPr lang="en-US" dirty="0" smtClean="0"/>
              <a:t>Sources of Bias on Social Media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76200" y="1943034"/>
            <a:ext cx="2781365" cy="278136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44892" y="1461416"/>
            <a:ext cx="1923387" cy="371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"/>
                <a:cs typeface="Times"/>
              </a:rPr>
              <a:t>The World</a:t>
            </a:r>
            <a:endParaRPr lang="en-US" sz="2000" dirty="0">
              <a:latin typeface="Times"/>
              <a:cs typeface="Time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05730" y="1461416"/>
            <a:ext cx="1933914" cy="371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"/>
                <a:cs typeface="Times"/>
              </a:rPr>
              <a:t>Social Media</a:t>
            </a:r>
            <a:endParaRPr lang="en-US" sz="2000" dirty="0">
              <a:latin typeface="Times"/>
              <a:cs typeface="Times"/>
            </a:endParaRPr>
          </a:p>
        </p:txBody>
      </p:sp>
      <p:pic>
        <p:nvPicPr>
          <p:cNvPr id="10" name="Picture 9" descr="05m.tif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40" y="2248166"/>
            <a:ext cx="718376" cy="927120"/>
          </a:xfrm>
          <a:prstGeom prst="rect">
            <a:avLst/>
          </a:prstGeom>
        </p:spPr>
      </p:pic>
      <p:pic>
        <p:nvPicPr>
          <p:cNvPr id="11" name="Picture 10" descr="23f.tif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08" y="3516785"/>
            <a:ext cx="655302" cy="738185"/>
          </a:xfrm>
          <a:prstGeom prst="rect">
            <a:avLst/>
          </a:prstGeom>
        </p:spPr>
      </p:pic>
      <p:pic>
        <p:nvPicPr>
          <p:cNvPr id="12" name="Picture 11" descr="03m.tif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99558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426" y="3107755"/>
            <a:ext cx="346042" cy="444238"/>
          </a:xfrm>
          <a:prstGeom prst="rect">
            <a:avLst/>
          </a:prstGeom>
        </p:spPr>
      </p:pic>
      <p:pic>
        <p:nvPicPr>
          <p:cNvPr id="13" name="Picture 12" descr="27f.tif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572" y="4050780"/>
            <a:ext cx="460569" cy="54453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689254" y="1943034"/>
            <a:ext cx="2839638" cy="2652277"/>
            <a:chOff x="3689254" y="1943034"/>
            <a:chExt cx="2839638" cy="2652277"/>
          </a:xfrm>
        </p:grpSpPr>
        <p:sp>
          <p:nvSpPr>
            <p:cNvPr id="8" name="Freeform 7"/>
            <p:cNvSpPr/>
            <p:nvPr/>
          </p:nvSpPr>
          <p:spPr>
            <a:xfrm>
              <a:off x="3700987" y="2248166"/>
              <a:ext cx="2534553" cy="2347145"/>
            </a:xfrm>
            <a:custGeom>
              <a:avLst/>
              <a:gdLst>
                <a:gd name="connsiteX0" fmla="*/ 0 w 3386376"/>
                <a:gd name="connsiteY0" fmla="*/ 0 h 3135982"/>
                <a:gd name="connsiteX1" fmla="*/ 846594 w 3386376"/>
                <a:gd name="connsiteY1" fmla="*/ 1097594 h 3135982"/>
                <a:gd name="connsiteX2" fmla="*/ 3386376 w 3386376"/>
                <a:gd name="connsiteY2" fmla="*/ 1128954 h 3135982"/>
                <a:gd name="connsiteX3" fmla="*/ 893627 w 3386376"/>
                <a:gd name="connsiteY3" fmla="*/ 3135982 h 3135982"/>
                <a:gd name="connsiteX4" fmla="*/ 0 w 3386376"/>
                <a:gd name="connsiteY4" fmla="*/ 0 h 3135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6376" h="3135982">
                  <a:moveTo>
                    <a:pt x="0" y="0"/>
                  </a:moveTo>
                  <a:lnTo>
                    <a:pt x="846594" y="1097594"/>
                  </a:lnTo>
                  <a:lnTo>
                    <a:pt x="3386376" y="1128954"/>
                  </a:lnTo>
                  <a:lnTo>
                    <a:pt x="893627" y="31359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3689254" y="1943034"/>
              <a:ext cx="2839638" cy="1138365"/>
            </a:xfrm>
            <a:custGeom>
              <a:avLst/>
              <a:gdLst>
                <a:gd name="connsiteX0" fmla="*/ 0 w 3793995"/>
                <a:gd name="connsiteY0" fmla="*/ 360638 h 1520951"/>
                <a:gd name="connsiteX1" fmla="*/ 862271 w 3793995"/>
                <a:gd name="connsiteY1" fmla="*/ 1505271 h 1520951"/>
                <a:gd name="connsiteX2" fmla="*/ 3417731 w 3793995"/>
                <a:gd name="connsiteY2" fmla="*/ 1520951 h 1520951"/>
                <a:gd name="connsiteX3" fmla="*/ 3793995 w 3793995"/>
                <a:gd name="connsiteY3" fmla="*/ 0 h 1520951"/>
                <a:gd name="connsiteX4" fmla="*/ 0 w 3793995"/>
                <a:gd name="connsiteY4" fmla="*/ 360638 h 1520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3995" h="1520951">
                  <a:moveTo>
                    <a:pt x="0" y="360638"/>
                  </a:moveTo>
                  <a:lnTo>
                    <a:pt x="862271" y="1505271"/>
                  </a:lnTo>
                  <a:lnTo>
                    <a:pt x="3417731" y="1520951"/>
                  </a:lnTo>
                  <a:lnTo>
                    <a:pt x="3793995" y="0"/>
                  </a:lnTo>
                  <a:lnTo>
                    <a:pt x="0" y="360638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03m.tif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9558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1297" y="3106035"/>
              <a:ext cx="584156" cy="749922"/>
            </a:xfrm>
            <a:prstGeom prst="rect">
              <a:avLst/>
            </a:prstGeom>
          </p:spPr>
        </p:pic>
        <p:pic>
          <p:nvPicPr>
            <p:cNvPr id="15" name="Picture 14" descr="27f.tif"/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1417" y="3644715"/>
              <a:ext cx="670216" cy="792395"/>
            </a:xfrm>
            <a:prstGeom prst="rect">
              <a:avLst/>
            </a:prstGeom>
          </p:spPr>
        </p:pic>
        <p:pic>
          <p:nvPicPr>
            <p:cNvPr id="16" name="Picture 15" descr="05m.tif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9166" y="2779562"/>
              <a:ext cx="252064" cy="325308"/>
            </a:xfrm>
            <a:prstGeom prst="rect">
              <a:avLst/>
            </a:prstGeom>
          </p:spPr>
        </p:pic>
        <p:pic>
          <p:nvPicPr>
            <p:cNvPr id="17" name="Picture 16" descr="robot-312566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1230" y="2130382"/>
              <a:ext cx="550450" cy="649180"/>
            </a:xfrm>
            <a:prstGeom prst="rect">
              <a:avLst/>
            </a:prstGeom>
          </p:spPr>
        </p:pic>
        <p:pic>
          <p:nvPicPr>
            <p:cNvPr id="18" name="Picture 17" descr="robot-312566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7353" y="2326597"/>
              <a:ext cx="550450" cy="64918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99500">
                          <a14:foregroundMark x1="37333" y1="69634" x2="46000" y2="70610"/>
                          <a14:foregroundMark x1="60000" y1="67805" x2="63333" y2="64512"/>
                          <a14:foregroundMark x1="30000" y1="53049" x2="31667" y2="48902"/>
                          <a14:foregroundMark x1="29500" y1="55854" x2="32833" y2="53415"/>
                          <a14:foregroundMark x1="58333" y1="44390" x2="56333" y2="41341"/>
                          <a14:foregroundMark x1="69833" y1="45854" x2="70333" y2="43780"/>
                          <a14:foregroundMark x1="47667" y1="41707" x2="49000" y2="42317"/>
                          <a14:foregroundMark x1="32833" y1="40488" x2="33667" y2="41951"/>
                          <a14:foregroundMark x1="44333" y1="56098" x2="46000" y2="51585"/>
                          <a14:foregroundMark x1="60000" y1="53659" x2="58833" y2="53415"/>
                          <a14:foregroundMark x1="55500" y1="92561" x2="55167" y2="88049"/>
                          <a14:foregroundMark x1="51000" y1="63902" x2="50167" y2="60976"/>
                          <a14:foregroundMark x1="54333" y1="57683" x2="55833" y2="58171"/>
                          <a14:foregroundMark x1="45167" y1="64268" x2="44333" y2="62683"/>
                          <a14:foregroundMark x1="40667" y1="63659" x2="39500" y2="64512"/>
                          <a14:foregroundMark x1="65000" y1="45854" x2="63667" y2="443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5453" y="2024211"/>
              <a:ext cx="696268" cy="951567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6802967" y="1447800"/>
            <a:ext cx="2645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"/>
                <a:cs typeface="Times"/>
              </a:rPr>
              <a:t>Sampled Social Data</a:t>
            </a:r>
            <a:endParaRPr lang="en-US" sz="2000" dirty="0">
              <a:latin typeface="Times"/>
              <a:cs typeface="Times"/>
            </a:endParaRPr>
          </a:p>
        </p:txBody>
      </p:sp>
      <p:sp>
        <p:nvSpPr>
          <p:cNvPr id="29" name="Striped Right Arrow 28"/>
          <p:cNvSpPr/>
          <p:nvPr/>
        </p:nvSpPr>
        <p:spPr>
          <a:xfrm>
            <a:off x="2909968" y="2870157"/>
            <a:ext cx="844851" cy="786293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triped Right Arrow 29"/>
          <p:cNvSpPr/>
          <p:nvPr/>
        </p:nvSpPr>
        <p:spPr>
          <a:xfrm>
            <a:off x="6400800" y="2870157"/>
            <a:ext cx="844851" cy="786293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075546" y="3081399"/>
            <a:ext cx="363807" cy="36380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6566379" y="3081399"/>
            <a:ext cx="363807" cy="36380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5849422" y="1624181"/>
            <a:ext cx="3600089" cy="3286799"/>
            <a:chOff x="5849422" y="1624181"/>
            <a:chExt cx="3600089" cy="3286799"/>
          </a:xfrm>
        </p:grpSpPr>
        <p:sp>
          <p:nvSpPr>
            <p:cNvPr id="4" name="Freeform 3"/>
            <p:cNvSpPr/>
            <p:nvPr/>
          </p:nvSpPr>
          <p:spPr>
            <a:xfrm>
              <a:off x="7418509" y="3018898"/>
              <a:ext cx="1232074" cy="821501"/>
            </a:xfrm>
            <a:custGeom>
              <a:avLst/>
              <a:gdLst>
                <a:gd name="connsiteX0" fmla="*/ 0 w 1646155"/>
                <a:gd name="connsiteY0" fmla="*/ 0 h 1097594"/>
                <a:gd name="connsiteX1" fmla="*/ 250842 w 1646155"/>
                <a:gd name="connsiteY1" fmla="*/ 423358 h 1097594"/>
                <a:gd name="connsiteX2" fmla="*/ 1646155 w 1646155"/>
                <a:gd name="connsiteY2" fmla="*/ 407678 h 1097594"/>
                <a:gd name="connsiteX3" fmla="*/ 1019048 w 1646155"/>
                <a:gd name="connsiteY3" fmla="*/ 1097594 h 1097594"/>
                <a:gd name="connsiteX4" fmla="*/ 156776 w 1646155"/>
                <a:gd name="connsiteY4" fmla="*/ 1066234 h 1097594"/>
                <a:gd name="connsiteX5" fmla="*/ 0 w 1646155"/>
                <a:gd name="connsiteY5" fmla="*/ 0 h 1097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6155" h="1097594">
                  <a:moveTo>
                    <a:pt x="0" y="0"/>
                  </a:moveTo>
                  <a:lnTo>
                    <a:pt x="250842" y="423358"/>
                  </a:lnTo>
                  <a:lnTo>
                    <a:pt x="1646155" y="407678"/>
                  </a:lnTo>
                  <a:lnTo>
                    <a:pt x="1019048" y="1097594"/>
                  </a:lnTo>
                  <a:lnTo>
                    <a:pt x="156776" y="10662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7241612" y="2243916"/>
              <a:ext cx="1597588" cy="1097976"/>
            </a:xfrm>
            <a:custGeom>
              <a:avLst/>
              <a:gdLst>
                <a:gd name="connsiteX0" fmla="*/ 0 w 3793995"/>
                <a:gd name="connsiteY0" fmla="*/ 360638 h 1520951"/>
                <a:gd name="connsiteX1" fmla="*/ 862271 w 3793995"/>
                <a:gd name="connsiteY1" fmla="*/ 1505271 h 1520951"/>
                <a:gd name="connsiteX2" fmla="*/ 3417731 w 3793995"/>
                <a:gd name="connsiteY2" fmla="*/ 1520951 h 1520951"/>
                <a:gd name="connsiteX3" fmla="*/ 3793995 w 3793995"/>
                <a:gd name="connsiteY3" fmla="*/ 0 h 1520951"/>
                <a:gd name="connsiteX4" fmla="*/ 0 w 3793995"/>
                <a:gd name="connsiteY4" fmla="*/ 360638 h 1520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3995" h="1520951">
                  <a:moveTo>
                    <a:pt x="0" y="360638"/>
                  </a:moveTo>
                  <a:lnTo>
                    <a:pt x="862271" y="1505271"/>
                  </a:lnTo>
                  <a:lnTo>
                    <a:pt x="3417731" y="1520951"/>
                  </a:lnTo>
                  <a:lnTo>
                    <a:pt x="3793995" y="0"/>
                  </a:lnTo>
                  <a:lnTo>
                    <a:pt x="0" y="360638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 descr="03m.tif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99558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3065" y="3354983"/>
              <a:ext cx="310385" cy="398463"/>
            </a:xfrm>
            <a:prstGeom prst="rect">
              <a:avLst/>
            </a:prstGeom>
          </p:spPr>
        </p:pic>
        <p:pic>
          <p:nvPicPr>
            <p:cNvPr id="23" name="Picture 22" descr="27f.tif"/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453" y="3622057"/>
              <a:ext cx="223415" cy="264143"/>
            </a:xfrm>
            <a:prstGeom prst="rect">
              <a:avLst/>
            </a:prstGeom>
          </p:spPr>
        </p:pic>
        <p:pic>
          <p:nvPicPr>
            <p:cNvPr id="24" name="Picture 23" descr="05m.tif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9339" y="3181515"/>
              <a:ext cx="133932" cy="172849"/>
            </a:xfrm>
            <a:prstGeom prst="rect">
              <a:avLst/>
            </a:prstGeom>
          </p:spPr>
        </p:pic>
        <p:pic>
          <p:nvPicPr>
            <p:cNvPr id="25" name="Picture 24" descr="robot-312566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3271" y="2836580"/>
              <a:ext cx="292476" cy="344936"/>
            </a:xfrm>
            <a:prstGeom prst="rect">
              <a:avLst/>
            </a:prstGeom>
          </p:spPr>
        </p:pic>
        <p:pic>
          <p:nvPicPr>
            <p:cNvPr id="26" name="Picture 25" descr="robot-312566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4075" y="2940836"/>
              <a:ext cx="292476" cy="344936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0" r="99500">
                          <a14:foregroundMark x1="37333" y1="69634" x2="46000" y2="70610"/>
                          <a14:foregroundMark x1="60000" y1="67805" x2="63333" y2="64512"/>
                          <a14:foregroundMark x1="30000" y1="53049" x2="31667" y2="48902"/>
                          <a14:foregroundMark x1="29500" y1="55854" x2="32833" y2="53415"/>
                          <a14:foregroundMark x1="58333" y1="44390" x2="56333" y2="41341"/>
                          <a14:foregroundMark x1="69833" y1="45854" x2="70333" y2="43780"/>
                          <a14:foregroundMark x1="47667" y1="41707" x2="49000" y2="42317"/>
                          <a14:foregroundMark x1="32833" y1="40488" x2="33667" y2="41951"/>
                          <a14:foregroundMark x1="44333" y1="56098" x2="46000" y2="51585"/>
                          <a14:foregroundMark x1="60000" y1="53659" x2="58833" y2="53415"/>
                          <a14:foregroundMark x1="55500" y1="92561" x2="55167" y2="88049"/>
                          <a14:foregroundMark x1="51000" y1="63902" x2="50167" y2="60976"/>
                          <a14:foregroundMark x1="54333" y1="57683" x2="55833" y2="58171"/>
                          <a14:foregroundMark x1="45167" y1="64268" x2="44333" y2="62683"/>
                          <a14:foregroundMark x1="40667" y1="63659" x2="39500" y2="64512"/>
                          <a14:foregroundMark x1="65000" y1="45854" x2="63667" y2="443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3450" y="2780166"/>
              <a:ext cx="369955" cy="505606"/>
            </a:xfrm>
            <a:prstGeom prst="rect">
              <a:avLst/>
            </a:prstGeom>
          </p:spPr>
        </p:pic>
        <p:pic>
          <p:nvPicPr>
            <p:cNvPr id="28" name="Picture 27" descr="robot-312566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4975" y="2595901"/>
              <a:ext cx="292476" cy="344936"/>
            </a:xfrm>
            <a:prstGeom prst="rect">
              <a:avLst/>
            </a:prstGeom>
          </p:spPr>
        </p:pic>
        <p:pic>
          <p:nvPicPr>
            <p:cNvPr id="33" name="Picture 32" descr="robot-312566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4323" y="2452419"/>
              <a:ext cx="292476" cy="344936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2090" b="89967" l="10000" r="9725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51979">
              <a:off x="5849422" y="1624181"/>
              <a:ext cx="3600089" cy="3286799"/>
            </a:xfrm>
            <a:prstGeom prst="rect">
              <a:avLst/>
            </a:prstGeom>
          </p:spPr>
        </p:pic>
      </p:grpSp>
      <p:sp>
        <p:nvSpPr>
          <p:cNvPr id="47" name="Right Arrow 46"/>
          <p:cNvSpPr/>
          <p:nvPr/>
        </p:nvSpPr>
        <p:spPr>
          <a:xfrm rot="18616033">
            <a:off x="5626719" y="3799831"/>
            <a:ext cx="1219200" cy="533400"/>
          </a:xfrm>
          <a:prstGeom prst="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/>
          <p:cNvSpPr/>
          <p:nvPr/>
        </p:nvSpPr>
        <p:spPr>
          <a:xfrm rot="2700000">
            <a:off x="2905638" y="1267338"/>
            <a:ext cx="1219200" cy="533400"/>
          </a:xfrm>
          <a:prstGeom prst="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8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>
          <a:xfrm rot="1800511">
            <a:off x="799007" y="3035965"/>
            <a:ext cx="7315200" cy="1524000"/>
          </a:xfrm>
          <a:prstGeom prst="ellipse">
            <a:avLst/>
          </a:prstGeom>
          <a:solidFill>
            <a:srgbClr val="FC5113">
              <a:alpha val="4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00530"/>
          </a:xfrm>
        </p:spPr>
        <p:txBody>
          <a:bodyPr/>
          <a:lstStyle/>
          <a:p>
            <a:r>
              <a:rPr lang="en-US" dirty="0" smtClean="0"/>
              <a:t>Malicious Users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371600" y="1524000"/>
            <a:ext cx="0" cy="39624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371600" y="5486400"/>
            <a:ext cx="6096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962400" y="5638800"/>
            <a:ext cx="827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Scale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95375" y="3181226"/>
            <a:ext cx="1947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Sophistication</a:t>
            </a:r>
            <a:endParaRPr lang="en-US" sz="2400" dirty="0"/>
          </a:p>
        </p:txBody>
      </p:sp>
      <p:pic>
        <p:nvPicPr>
          <p:cNvPr id="15" name="Picture 14" descr="robot-31256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88605"/>
            <a:ext cx="550450" cy="649180"/>
          </a:xfrm>
          <a:prstGeom prst="rect">
            <a:avLst/>
          </a:prstGeom>
        </p:spPr>
      </p:pic>
      <p:pic>
        <p:nvPicPr>
          <p:cNvPr id="16" name="Picture 15" descr="robot-31256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123" y="4684820"/>
            <a:ext cx="550450" cy="6491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9500">
                        <a14:foregroundMark x1="37333" y1="69634" x2="46000" y2="70610"/>
                        <a14:foregroundMark x1="60000" y1="67805" x2="63333" y2="64512"/>
                        <a14:foregroundMark x1="30000" y1="53049" x2="31667" y2="48902"/>
                        <a14:foregroundMark x1="29500" y1="55854" x2="32833" y2="53415"/>
                        <a14:foregroundMark x1="58333" y1="44390" x2="56333" y2="41341"/>
                        <a14:foregroundMark x1="69833" y1="45854" x2="70333" y2="43780"/>
                        <a14:foregroundMark x1="47667" y1="41707" x2="49000" y2="42317"/>
                        <a14:foregroundMark x1="32833" y1="40488" x2="33667" y2="41951"/>
                        <a14:foregroundMark x1="44333" y1="56098" x2="46000" y2="51585"/>
                        <a14:foregroundMark x1="60000" y1="53659" x2="58833" y2="53415"/>
                        <a14:foregroundMark x1="55500" y1="92561" x2="55167" y2="88049"/>
                        <a14:foregroundMark x1="51000" y1="63902" x2="50167" y2="60976"/>
                        <a14:foregroundMark x1="54333" y1="57683" x2="55833" y2="58171"/>
                        <a14:foregroundMark x1="45167" y1="64268" x2="44333" y2="62683"/>
                        <a14:foregroundMark x1="40667" y1="63659" x2="39500" y2="64512"/>
                        <a14:foregroundMark x1="65000" y1="45854" x2="63667" y2="443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932" y="1784013"/>
            <a:ext cx="924868" cy="1263987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486400" y="4191000"/>
            <a:ext cx="2286000" cy="1524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4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sz="4400" dirty="0" smtClean="0"/>
              <a:t>Bots are Prevalent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Twitter </a:t>
            </a:r>
            <a:r>
              <a:rPr lang="mr-IN" dirty="0" smtClean="0"/>
              <a:t>–</a:t>
            </a:r>
            <a:r>
              <a:rPr lang="en-US" dirty="0" smtClean="0"/>
              <a:t> 5%.</a:t>
            </a:r>
          </a:p>
          <a:p>
            <a:r>
              <a:rPr lang="en-US" dirty="0" smtClean="0"/>
              <a:t>Other Studies - 50%.</a:t>
            </a:r>
          </a:p>
          <a:p>
            <a:r>
              <a:rPr lang="en-US" dirty="0" smtClean="0"/>
              <a:t>Our Syria data </a:t>
            </a:r>
            <a:r>
              <a:rPr lang="mr-IN" dirty="0" smtClean="0"/>
              <a:t>–</a:t>
            </a:r>
            <a:r>
              <a:rPr lang="en-US" dirty="0" smtClean="0"/>
              <a:t> 34%.</a:t>
            </a:r>
          </a:p>
          <a:p>
            <a:r>
              <a:rPr lang="en-US" dirty="0" smtClean="0"/>
              <a:t>24% </a:t>
            </a:r>
            <a:r>
              <a:rPr lang="en-US" dirty="0"/>
              <a:t>of all tweets are generated by </a:t>
            </a:r>
            <a:r>
              <a:rPr lang="en-US" dirty="0" smtClean="0"/>
              <a:t>bots.</a:t>
            </a:r>
          </a:p>
          <a:p>
            <a:r>
              <a:rPr lang="en-US" dirty="0" smtClean="0"/>
              <a:t>Automated accounts influence discussion, spread disinformation.</a:t>
            </a:r>
          </a:p>
        </p:txBody>
      </p:sp>
    </p:spTree>
    <p:extLst>
      <p:ext uri="{BB962C8B-B14F-4D97-AF65-F5344CB8AC3E}">
        <p14:creationId xmlns:p14="http://schemas.microsoft.com/office/powerpoint/2010/main" val="67436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636"/>
    </mc:Choice>
    <mc:Fallback xmlns="">
      <p:transition xmlns:p14="http://schemas.microsoft.com/office/powerpoint/2010/main" spd="slow" advTm="90636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Bots in Politics - Russia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Influencing discussion on political topics</a:t>
            </a:r>
          </a:p>
          <a:p>
            <a:r>
              <a:rPr lang="en-US" dirty="0"/>
              <a:t>Manipulating protesters chats on Twitter*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Injecting pro-Kremlin rhetoric*</a:t>
            </a:r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038600" y="6135469"/>
            <a:ext cx="5103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 http://www.bbc.com/news/technology-16108876</a:t>
            </a:r>
          </a:p>
          <a:p>
            <a:r>
              <a:rPr lang="en-US" sz="1200" dirty="0" smtClean="0"/>
              <a:t>**  https://globalvoicesonline.org/2015/04/02/analyzing-kremlin-twitter-bots/</a:t>
            </a:r>
          </a:p>
          <a:p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0" y="2667000"/>
            <a:ext cx="3971256" cy="29350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5682419"/>
            <a:ext cx="3971256" cy="43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Profile photos of 20500 fake accounts manipulating Russians' discussions on Twitter</a:t>
            </a:r>
            <a:endParaRPr lang="en-US" sz="1400" dirty="0"/>
          </a:p>
        </p:txBody>
      </p:sp>
      <p:pic>
        <p:nvPicPr>
          <p:cNvPr id="7" name="Picture 6" descr="B-5Nk0sW0AAQhuQ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527" y="2514600"/>
            <a:ext cx="2438400" cy="28565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17654" y="5442864"/>
            <a:ext cx="30501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“Ukrainians killed him..</a:t>
            </a:r>
            <a:r>
              <a:rPr lang="en-US" sz="1400" dirty="0" smtClean="0"/>
              <a:t>.</a:t>
            </a:r>
          </a:p>
          <a:p>
            <a:r>
              <a:rPr lang="en-US" sz="1400" dirty="0" smtClean="0"/>
              <a:t>he </a:t>
            </a:r>
            <a:r>
              <a:rPr lang="en-US" sz="1400" dirty="0"/>
              <a:t>was stealing </a:t>
            </a:r>
            <a:r>
              <a:rPr lang="en-US" sz="1400" dirty="0" smtClean="0"/>
              <a:t>one </a:t>
            </a:r>
            <a:r>
              <a:rPr lang="en-US" sz="1400" dirty="0"/>
              <a:t>of their girlfriends”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779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"/>
    </mc:Choice>
    <mc:Fallback xmlns="">
      <p:transition xmlns:p14="http://schemas.microsoft.com/office/powerpoint/2010/main" spd="slow" advTm="17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0"/>
            <a:ext cx="8229600" cy="2057400"/>
          </a:xfrm>
          <a:prstGeom prst="round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 anchorCtr="1"/>
          <a:lstStyle/>
          <a:p>
            <a:pPr marL="0" indent="1588">
              <a:buNone/>
            </a:pPr>
            <a:r>
              <a:rPr lang="en-US" dirty="0"/>
              <a:t>Social Media </a:t>
            </a:r>
            <a:r>
              <a:rPr lang="en-US" dirty="0" smtClean="0"/>
              <a:t>are </a:t>
            </a:r>
            <a:r>
              <a:rPr lang="en-US" dirty="0"/>
              <a:t>electronic and Internet tools for the purpose of sharing and </a:t>
            </a:r>
            <a:r>
              <a:rPr lang="en-US" dirty="0" smtClean="0"/>
              <a:t>discussing information </a:t>
            </a:r>
            <a:r>
              <a:rPr lang="en-US" dirty="0"/>
              <a:t>and experiences with other human beings in more efficient ways.</a:t>
            </a:r>
          </a:p>
        </p:txBody>
      </p:sp>
    </p:spTree>
    <p:extLst>
      <p:ext uri="{BB962C8B-B14F-4D97-AF65-F5344CB8AC3E}">
        <p14:creationId xmlns:p14="http://schemas.microsoft.com/office/powerpoint/2010/main" val="8584376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Ground Truth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ground truth?</a:t>
            </a:r>
          </a:p>
          <a:p>
            <a:pPr lvl="1"/>
            <a:r>
              <a:rPr lang="en-US" dirty="0" smtClean="0"/>
              <a:t>We know there are many bots, but who are they?</a:t>
            </a:r>
          </a:p>
          <a:p>
            <a:r>
              <a:rPr lang="en-US" dirty="0" smtClean="0"/>
              <a:t>Why is ground truth important?</a:t>
            </a:r>
          </a:p>
          <a:p>
            <a:r>
              <a:rPr lang="en-US" dirty="0" smtClean="0"/>
              <a:t>Why is ground truth hard to obtain in bot detection?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56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99"/>
    </mc:Choice>
    <mc:Fallback xmlns="">
      <p:transition xmlns:p14="http://schemas.microsoft.com/office/powerpoint/2010/main" spd="slow" advTm="49099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 as a Labeling Mechanism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Three states of a Twitter user:</a:t>
            </a:r>
          </a:p>
          <a:p>
            <a:pPr lvl="1"/>
            <a:r>
              <a:rPr lang="en-US" dirty="0" smtClean="0"/>
              <a:t>Active</a:t>
            </a:r>
          </a:p>
          <a:p>
            <a:pPr lvl="1"/>
            <a:r>
              <a:rPr lang="en-US" dirty="0" smtClean="0"/>
              <a:t>Suspended</a:t>
            </a:r>
          </a:p>
          <a:p>
            <a:pPr lvl="1"/>
            <a:r>
              <a:rPr lang="en-US" dirty="0" smtClean="0"/>
              <a:t>Deleted</a:t>
            </a:r>
          </a:p>
          <a:p>
            <a:r>
              <a:rPr lang="en-US" b="1" dirty="0" smtClean="0"/>
              <a:t>Idea: </a:t>
            </a:r>
            <a:r>
              <a:rPr lang="en-US" dirty="0" smtClean="0"/>
              <a:t>Use these states as an indicator for which accounts are bots.</a:t>
            </a:r>
          </a:p>
          <a:p>
            <a:r>
              <a:rPr lang="en-US" dirty="0" smtClean="0"/>
              <a:t>Researchers take two snapshots of each user.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29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116"/>
    </mc:Choice>
    <mc:Fallback xmlns="">
      <p:transition xmlns:p14="http://schemas.microsoft.com/office/powerpoint/2010/main" spd="slow" advTm="34116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 as a Labeling Mechanism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743200"/>
            <a:ext cx="2528860" cy="1447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0" y="2895600"/>
            <a:ext cx="1051560" cy="11684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352800" y="3429000"/>
            <a:ext cx="533400" cy="18626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9313985">
            <a:off x="5105400" y="2590801"/>
            <a:ext cx="533400" cy="18626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2487937">
            <a:off x="5100222" y="4649059"/>
            <a:ext cx="533400" cy="18626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105400" y="3505201"/>
            <a:ext cx="533400" cy="18626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648100"/>
            <a:ext cx="1863371" cy="1066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 descr="article-1372492-0B719B1D00000578-334_468x203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37"/>
          <a:stretch/>
        </p:blipFill>
        <p:spPr>
          <a:xfrm>
            <a:off x="6096000" y="2751724"/>
            <a:ext cx="1867628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6402900" y="2304670"/>
            <a:ext cx="1217068" cy="369316"/>
          </a:xfrm>
          <a:prstGeom prst="rect">
            <a:avLst/>
          </a:prstGeom>
          <a:noFill/>
        </p:spPr>
        <p:txBody>
          <a:bodyPr wrap="none" lIns="91424" tIns="45712" rIns="91424" bIns="45712" rtlCol="0">
            <a:spAutoFit/>
          </a:bodyPr>
          <a:lstStyle/>
          <a:p>
            <a:r>
              <a:rPr lang="en-US" dirty="0" smtClean="0"/>
              <a:t>Suspended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553201" y="4201046"/>
            <a:ext cx="922779" cy="369316"/>
          </a:xfrm>
          <a:prstGeom prst="rect">
            <a:avLst/>
          </a:prstGeom>
          <a:noFill/>
        </p:spPr>
        <p:txBody>
          <a:bodyPr wrap="none" lIns="91424" tIns="45712" rIns="91424" bIns="45712" rtlCol="0">
            <a:spAutoFit/>
          </a:bodyPr>
          <a:lstStyle/>
          <a:p>
            <a:r>
              <a:rPr lang="en-US" dirty="0" smtClean="0"/>
              <a:t>Deleted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629400" y="5867400"/>
            <a:ext cx="763518" cy="369316"/>
          </a:xfrm>
          <a:prstGeom prst="rect">
            <a:avLst/>
          </a:prstGeom>
          <a:noFill/>
        </p:spPr>
        <p:txBody>
          <a:bodyPr wrap="none" lIns="91424" tIns="45712" rIns="91424" bIns="45712" rtlCol="0">
            <a:spAutoFit/>
          </a:bodyPr>
          <a:lstStyle/>
          <a:p>
            <a:r>
              <a:rPr lang="en-US" dirty="0" smtClean="0"/>
              <a:t>Active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143000"/>
            <a:ext cx="1905000" cy="106822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715770" y="4495800"/>
            <a:ext cx="2941799" cy="923314"/>
          </a:xfrm>
          <a:prstGeom prst="rect">
            <a:avLst/>
          </a:prstGeom>
          <a:noFill/>
        </p:spPr>
        <p:txBody>
          <a:bodyPr wrap="none" lIns="91424" tIns="45712" rIns="91424" bIns="45712" rtlCol="0">
            <a:spAutoFit/>
          </a:bodyPr>
          <a:lstStyle/>
          <a:p>
            <a:r>
              <a:rPr lang="en-US" b="1" dirty="0" smtClean="0">
                <a:solidFill>
                  <a:srgbClr val="1F497D"/>
                </a:solidFill>
              </a:rPr>
              <a:t>Initial Crawl</a:t>
            </a:r>
          </a:p>
          <a:p>
            <a:pPr marL="285700" indent="-285700">
              <a:buFont typeface="Arial"/>
              <a:buChar char="•"/>
            </a:pPr>
            <a:r>
              <a:rPr lang="en-US" dirty="0" smtClean="0"/>
              <a:t>Finds seed set of users.</a:t>
            </a:r>
          </a:p>
          <a:p>
            <a:pPr marL="285700" indent="-285700">
              <a:buFont typeface="Arial"/>
              <a:buChar char="•"/>
            </a:pPr>
            <a:r>
              <a:rPr lang="en-US" dirty="0" smtClean="0"/>
              <a:t>Crawls Profile, Network, ...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732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113"/>
    </mc:Choice>
    <mc:Fallback xmlns="">
      <p:transition xmlns:p14="http://schemas.microsoft.com/office/powerpoint/2010/main" spd="slow" advTm="481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6" grpId="0"/>
      <p:bldP spid="17" grpId="0"/>
      <p:bldP spid="1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 as a Labeling Mechanism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Scalable</a:t>
            </a:r>
          </a:p>
          <a:p>
            <a:pPr lvl="1"/>
            <a:r>
              <a:rPr lang="en-US" dirty="0" smtClean="0"/>
              <a:t>Cheap</a:t>
            </a:r>
          </a:p>
          <a:p>
            <a:r>
              <a:rPr lang="en-US" dirty="0" smtClean="0"/>
              <a:t>Drawbacks</a:t>
            </a:r>
          </a:p>
          <a:p>
            <a:pPr lvl="1"/>
            <a:r>
              <a:rPr lang="en-US" dirty="0"/>
              <a:t>Many </a:t>
            </a:r>
            <a:r>
              <a:rPr lang="en-US" dirty="0" smtClean="0"/>
              <a:t>suspended users </a:t>
            </a:r>
            <a:r>
              <a:rPr lang="en-US" dirty="0"/>
              <a:t>are not suspended </a:t>
            </a:r>
            <a:r>
              <a:rPr lang="en-US" dirty="0" smtClean="0"/>
              <a:t>due to bot </a:t>
            </a:r>
            <a:r>
              <a:rPr lang="en-US" dirty="0"/>
              <a:t>behavior </a:t>
            </a:r>
            <a:r>
              <a:rPr lang="en-US" dirty="0" smtClean="0"/>
              <a:t>(false positives).</a:t>
            </a:r>
          </a:p>
          <a:p>
            <a:pPr lvl="1"/>
            <a:r>
              <a:rPr lang="en-US" i="1" dirty="0"/>
              <a:t>Twitter does not want to suspend accounts</a:t>
            </a:r>
            <a:r>
              <a:rPr lang="en-US" i="1" dirty="0" smtClean="0"/>
              <a:t>.</a:t>
            </a:r>
            <a:endParaRPr lang="en-US" dirty="0" smtClean="0"/>
          </a:p>
          <a:p>
            <a:pPr lvl="1"/>
            <a:r>
              <a:rPr lang="en-US" dirty="0" smtClean="0"/>
              <a:t>Very few bots are detected by Twitter (false negatives).</a:t>
            </a:r>
          </a:p>
        </p:txBody>
      </p:sp>
    </p:spTree>
    <p:extLst>
      <p:ext uri="{BB962C8B-B14F-4D97-AF65-F5344CB8AC3E}">
        <p14:creationId xmlns:p14="http://schemas.microsoft.com/office/powerpoint/2010/main" val="112288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216"/>
    </mc:Choice>
    <mc:Fallback xmlns="">
      <p:transition xmlns:p14="http://schemas.microsoft.com/office/powerpoint/2010/main" spd="slow" advTm="78216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 Labeling Example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Arab Spring Libya Data</a:t>
            </a:r>
          </a:p>
          <a:p>
            <a:pPr lvl="1"/>
            <a:r>
              <a:rPr lang="en-US" dirty="0"/>
              <a:t>94,535 users from Feb. 2011 – Sep. 2011.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Recrawled</a:t>
            </a:r>
            <a:r>
              <a:rPr lang="en-US" dirty="0" smtClean="0"/>
              <a:t> </a:t>
            </a:r>
            <a:r>
              <a:rPr lang="en-US" dirty="0"/>
              <a:t>in 2014....</a:t>
            </a: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181667" y="4685756"/>
            <a:ext cx="2514533" cy="648244"/>
            <a:chOff x="5181667" y="5684051"/>
            <a:chExt cx="2514533" cy="648244"/>
          </a:xfrm>
        </p:grpSpPr>
        <p:sp>
          <p:nvSpPr>
            <p:cNvPr id="5" name="Flowchart: Connector 3"/>
            <p:cNvSpPr/>
            <p:nvPr/>
          </p:nvSpPr>
          <p:spPr>
            <a:xfrm>
              <a:off x="5241656" y="5735630"/>
              <a:ext cx="163286" cy="217714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181667" y="5955268"/>
              <a:ext cx="1125797" cy="377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 smtClean="0">
                  <a:ln w="12700" cmpd="sng">
                    <a:solidFill>
                      <a:schemeClr val="accent4"/>
                    </a:solidFill>
                    <a:prstDash val="solid"/>
                  </a:ln>
                </a:rPr>
                <a:t>Bot</a:t>
              </a:r>
              <a:endParaRPr lang="en-US" b="1" i="1" dirty="0">
                <a:ln w="12700" cmpd="sng">
                  <a:solidFill>
                    <a:schemeClr val="accent4"/>
                  </a:solidFill>
                  <a:prstDash val="solid"/>
                </a:ln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472559" y="5774094"/>
              <a:ext cx="231651" cy="19137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6"/>
            <p:cNvSpPr/>
            <p:nvPr/>
          </p:nvSpPr>
          <p:spPr>
            <a:xfrm>
              <a:off x="6200429" y="5742523"/>
              <a:ext cx="163286" cy="217714"/>
            </a:xfrm>
            <a:prstGeom prst="flowChartConnector">
              <a:avLst/>
            </a:prstGeom>
            <a:solidFill>
              <a:schemeClr val="accent1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246927" y="5947817"/>
              <a:ext cx="1449273" cy="377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Regular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431333" y="5778513"/>
              <a:ext cx="1161409" cy="18040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406342" y="5684051"/>
              <a:ext cx="779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93%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25319" y="5686547"/>
              <a:ext cx="6922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7%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r="31932"/>
          <a:stretch/>
        </p:blipFill>
        <p:spPr>
          <a:xfrm>
            <a:off x="613106" y="4267200"/>
            <a:ext cx="3238534" cy="1447800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984956"/>
              </p:ext>
            </p:extLst>
          </p:nvPr>
        </p:nvGraphicFramePr>
        <p:xfrm>
          <a:off x="1248352" y="2172557"/>
          <a:ext cx="6019800" cy="11023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048000"/>
                <a:gridCol w="2971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Keywords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Geo Boxes</a:t>
                      </a:r>
                      <a:endParaRPr lang="en-US" dirty="0"/>
                    </a:p>
                  </a:txBody>
                  <a:tcPr/>
                </a:tc>
              </a:tr>
              <a:tr h="5435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#</a:t>
                      </a:r>
                      <a:r>
                        <a:rPr lang="en-US" sz="1400" dirty="0" err="1" smtClean="0"/>
                        <a:t>libya</a:t>
                      </a:r>
                      <a:r>
                        <a:rPr lang="en-US" sz="1400" dirty="0" smtClean="0"/>
                        <a:t>, #</a:t>
                      </a:r>
                      <a:r>
                        <a:rPr lang="en-US" sz="1400" dirty="0" err="1" smtClean="0"/>
                        <a:t>gaddafi</a:t>
                      </a:r>
                      <a:r>
                        <a:rPr lang="en-US" sz="1400" dirty="0" smtClean="0"/>
                        <a:t>,</a:t>
                      </a:r>
                      <a:r>
                        <a:rPr lang="en-US" sz="1400" baseline="0" dirty="0" smtClean="0"/>
                        <a:t> #</a:t>
                      </a:r>
                      <a:r>
                        <a:rPr lang="en-US" sz="1400" baseline="0" dirty="0" err="1" smtClean="0"/>
                        <a:t>benghazi</a:t>
                      </a:r>
                      <a:r>
                        <a:rPr lang="en-US" sz="1400" baseline="0" dirty="0" smtClean="0"/>
                        <a:t>, #</a:t>
                      </a:r>
                      <a:r>
                        <a:rPr lang="en-US" sz="1400" baseline="0" dirty="0" err="1" smtClean="0"/>
                        <a:t>brega</a:t>
                      </a:r>
                      <a:r>
                        <a:rPr lang="en-US" sz="1400" baseline="0" dirty="0" smtClean="0"/>
                        <a:t>, #</a:t>
                      </a:r>
                      <a:r>
                        <a:rPr lang="en-US" sz="1400" baseline="0" dirty="0" err="1" smtClean="0"/>
                        <a:t>misrata</a:t>
                      </a:r>
                      <a:r>
                        <a:rPr lang="en-US" sz="1400" baseline="0" dirty="0" smtClean="0"/>
                        <a:t>, #</a:t>
                      </a:r>
                      <a:r>
                        <a:rPr lang="en-US" sz="1400" baseline="0" dirty="0" err="1" smtClean="0"/>
                        <a:t>nalut</a:t>
                      </a:r>
                      <a:r>
                        <a:rPr lang="en-US" sz="1400" baseline="0" dirty="0" smtClean="0"/>
                        <a:t>, #</a:t>
                      </a:r>
                      <a:r>
                        <a:rPr lang="en-US" sz="1400" baseline="0" dirty="0" err="1" smtClean="0"/>
                        <a:t>nafusa</a:t>
                      </a:r>
                      <a:r>
                        <a:rPr lang="en-US" sz="1400" baseline="0" dirty="0" smtClean="0"/>
                        <a:t>, #</a:t>
                      </a:r>
                      <a:r>
                        <a:rPr lang="en-US" sz="1400" baseline="0" dirty="0" err="1" smtClean="0"/>
                        <a:t>rhaibat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&lt;Geo</a:t>
                      </a:r>
                      <a:r>
                        <a:rPr lang="en-US" sz="1400" baseline="0" dirty="0" smtClean="0"/>
                        <a:t> Box around Libya&gt;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50575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227"/>
    </mc:Choice>
    <mc:Fallback xmlns="">
      <p:transition xmlns:p14="http://schemas.microsoft.com/office/powerpoint/2010/main" spd="slow" advTm="56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Honeypots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Honeypot is </a:t>
            </a:r>
            <a:r>
              <a:rPr lang="en-US" dirty="0" smtClean="0"/>
              <a:t>“a </a:t>
            </a:r>
            <a:r>
              <a:rPr lang="en-US" dirty="0"/>
              <a:t>trap set to </a:t>
            </a:r>
            <a:r>
              <a:rPr lang="en-US" dirty="0" smtClean="0"/>
              <a:t>detect ... attempts </a:t>
            </a:r>
            <a:r>
              <a:rPr lang="en-US" dirty="0"/>
              <a:t>at unauthorized use of information </a:t>
            </a:r>
            <a:r>
              <a:rPr lang="en-US" dirty="0" smtClean="0"/>
              <a:t>systems”.</a:t>
            </a:r>
          </a:p>
          <a:p>
            <a:r>
              <a:rPr lang="en-US" b="1" dirty="0" smtClean="0"/>
              <a:t>Idea: </a:t>
            </a:r>
            <a:r>
              <a:rPr lang="en-US" dirty="0" smtClean="0"/>
              <a:t>Create “social” honeypots to identify bots in the wild.</a:t>
            </a:r>
          </a:p>
          <a:p>
            <a:pPr lvl="1"/>
            <a:r>
              <a:rPr lang="en-US" dirty="0" smtClean="0"/>
              <a:t>Honeypots should imitate the behavior of the bots they are trying to detect.</a:t>
            </a:r>
          </a:p>
          <a:p>
            <a:pPr lvl="1"/>
            <a:r>
              <a:rPr lang="en-US" dirty="0" smtClean="0"/>
              <a:t>Can find more bots than just </a:t>
            </a:r>
            <a:br>
              <a:rPr lang="en-US" dirty="0" smtClean="0"/>
            </a:br>
            <a:r>
              <a:rPr lang="en-US" dirty="0" smtClean="0"/>
              <a:t>those identified by Twitter.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3856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202"/>
    </mc:Choice>
    <mc:Fallback xmlns="">
      <p:transition xmlns:p14="http://schemas.microsoft.com/office/powerpoint/2010/main" spd="slow" advTm="40202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Honeypots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104900" y="914400"/>
            <a:ext cx="6934200" cy="4719752"/>
            <a:chOff x="5486400" y="4191000"/>
            <a:chExt cx="3171975" cy="2159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86400" y="4191000"/>
              <a:ext cx="3112176" cy="21590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8486625" y="5105400"/>
              <a:ext cx="171750" cy="274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004295" y="5638800"/>
            <a:ext cx="3135411" cy="369316"/>
          </a:xfrm>
          <a:prstGeom prst="rect">
            <a:avLst/>
          </a:prstGeom>
          <a:noFill/>
        </p:spPr>
        <p:txBody>
          <a:bodyPr wrap="none" lIns="91424" tIns="45712" rIns="91424" bIns="45712" rtlCol="0">
            <a:spAutoFit/>
          </a:bodyPr>
          <a:lstStyle/>
          <a:p>
            <a:r>
              <a:rPr lang="en-US" dirty="0" smtClean="0"/>
              <a:t>The Social Honeypot Project [8]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97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Honeypot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 as malicious bot accounts</a:t>
            </a:r>
          </a:p>
          <a:p>
            <a:r>
              <a:rPr lang="en-US" dirty="0" smtClean="0"/>
              <a:t>Attract other bot accounts</a:t>
            </a:r>
          </a:p>
          <a:p>
            <a:r>
              <a:rPr lang="en-US" dirty="0" smtClean="0"/>
              <a:t>Collect many bot accounts</a:t>
            </a:r>
          </a:p>
          <a:p>
            <a:pPr lvl="1"/>
            <a:r>
              <a:rPr lang="en-US" dirty="0" smtClean="0"/>
              <a:t>Bots are identified when they follow our account.</a:t>
            </a:r>
          </a:p>
          <a:p>
            <a:r>
              <a:rPr lang="en-US" b="1" dirty="0" smtClean="0"/>
              <a:t>Assumption:</a:t>
            </a:r>
            <a:r>
              <a:rPr lang="en-US" dirty="0" smtClean="0"/>
              <a:t> Real users do not follow bots.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43307"/>
          <a:stretch/>
        </p:blipFill>
        <p:spPr>
          <a:xfrm>
            <a:off x="0" y="3962400"/>
            <a:ext cx="9144000" cy="256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38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54"/>
    </mc:Choice>
    <mc:Fallback xmlns="">
      <p:transition xmlns:p14="http://schemas.microsoft.com/office/powerpoint/2010/main" spd="slow" advTm="24454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Honeypots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Accurate</a:t>
            </a:r>
          </a:p>
          <a:p>
            <a:pPr lvl="1"/>
            <a:r>
              <a:rPr lang="en-US" dirty="0" smtClean="0"/>
              <a:t>Automatic</a:t>
            </a:r>
          </a:p>
          <a:p>
            <a:r>
              <a:rPr lang="en-US" dirty="0" smtClean="0"/>
              <a:t>Drawbacks</a:t>
            </a:r>
          </a:p>
          <a:p>
            <a:pPr lvl="1"/>
            <a:r>
              <a:rPr lang="en-US" dirty="0" smtClean="0"/>
              <a:t>Time consuming</a:t>
            </a:r>
          </a:p>
          <a:p>
            <a:pPr lvl="1"/>
            <a:r>
              <a:rPr lang="en-US" dirty="0" smtClean="0"/>
              <a:t>Does not yield regular accounts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26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Honeypot Ingredients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3352800"/>
          </a:xfrm>
        </p:spPr>
        <p:txBody>
          <a:bodyPr>
            <a:normAutofit/>
          </a:bodyPr>
          <a:lstStyle/>
          <a:p>
            <a:r>
              <a:rPr lang="en-US" sz="2500" b="1" dirty="0"/>
              <a:t>Post “Luring” Content</a:t>
            </a:r>
          </a:p>
          <a:p>
            <a:pPr lvl="1"/>
            <a:r>
              <a:rPr lang="en-US" sz="2200" dirty="0"/>
              <a:t>Post content that will be seen</a:t>
            </a:r>
          </a:p>
          <a:p>
            <a:pPr lvl="1"/>
            <a:r>
              <a:rPr lang="en-US" sz="2200" dirty="0"/>
              <a:t>trending topics, </a:t>
            </a:r>
            <a:r>
              <a:rPr lang="en-US" sz="2200" dirty="0" err="1"/>
              <a:t>hashtags</a:t>
            </a:r>
            <a:r>
              <a:rPr lang="en-US" sz="2200" dirty="0"/>
              <a:t>, “famous” tweets...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621696"/>
            <a:ext cx="2133600" cy="18553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2667000" y="4953001"/>
            <a:ext cx="631721" cy="1169535"/>
          </a:xfrm>
          <a:prstGeom prst="rect">
            <a:avLst/>
          </a:prstGeom>
          <a:noFill/>
        </p:spPr>
        <p:txBody>
          <a:bodyPr wrap="none" lIns="91424" tIns="45712" rIns="91424" bIns="45712" rtlCol="0">
            <a:spAutoFit/>
          </a:bodyPr>
          <a:lstStyle/>
          <a:p>
            <a:r>
              <a:rPr lang="en-US" sz="7000" dirty="0"/>
              <a:t>+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7400" y="4572000"/>
            <a:ext cx="1930400" cy="1930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10201" y="4953001"/>
            <a:ext cx="631721" cy="1169535"/>
          </a:xfrm>
          <a:prstGeom prst="rect">
            <a:avLst/>
          </a:prstGeom>
          <a:noFill/>
        </p:spPr>
        <p:txBody>
          <a:bodyPr wrap="none" lIns="91424" tIns="45712" rIns="91424" bIns="45712" rtlCol="0">
            <a:spAutoFit/>
          </a:bodyPr>
          <a:lstStyle/>
          <a:p>
            <a:r>
              <a:rPr lang="en-US" sz="7000" dirty="0"/>
              <a:t>+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019800" y="4495800"/>
            <a:ext cx="2286000" cy="1981200"/>
            <a:chOff x="6019800" y="4495800"/>
            <a:chExt cx="2286000" cy="19812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19800" y="4495800"/>
              <a:ext cx="1066800" cy="10668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39000" y="5410200"/>
              <a:ext cx="1066800" cy="1066800"/>
            </a:xfrm>
            <a:prstGeom prst="rect">
              <a:avLst/>
            </a:prstGeom>
          </p:spPr>
        </p:pic>
        <p:cxnSp>
          <p:nvCxnSpPr>
            <p:cNvPr id="18" name="Curved Connector 17"/>
            <p:cNvCxnSpPr>
              <a:stCxn id="8" idx="3"/>
              <a:endCxn id="9" idx="0"/>
            </p:cNvCxnSpPr>
            <p:nvPr/>
          </p:nvCxnSpPr>
          <p:spPr>
            <a:xfrm>
              <a:off x="7086600" y="5029200"/>
              <a:ext cx="685800" cy="381000"/>
            </a:xfrm>
            <a:prstGeom prst="curvedConnector2">
              <a:avLst/>
            </a:prstGeom>
            <a:ln w="47625" cap="flat">
              <a:solidFill>
                <a:srgbClr val="FF0000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urved Connector 19"/>
            <p:cNvCxnSpPr>
              <a:stCxn id="9" idx="1"/>
              <a:endCxn id="8" idx="2"/>
            </p:cNvCxnSpPr>
            <p:nvPr/>
          </p:nvCxnSpPr>
          <p:spPr>
            <a:xfrm rot="10800000">
              <a:off x="6553200" y="5562600"/>
              <a:ext cx="685800" cy="381000"/>
            </a:xfrm>
            <a:prstGeom prst="curvedConnector2">
              <a:avLst/>
            </a:prstGeom>
            <a:ln w="47625" cap="flat">
              <a:solidFill>
                <a:srgbClr val="FF0000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Content Placeholder 2"/>
          <p:cNvSpPr txBox="1">
            <a:spLocks/>
          </p:cNvSpPr>
          <p:nvPr/>
        </p:nvSpPr>
        <p:spPr>
          <a:xfrm>
            <a:off x="457200" y="2133600"/>
            <a:ext cx="8229600" cy="3352800"/>
          </a:xfrm>
          <a:prstGeom prst="rect">
            <a:avLst/>
          </a:prstGeom>
        </p:spPr>
        <p:txBody>
          <a:bodyPr lIns="91424" tIns="45712" rIns="91424" bIns="45712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D0163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D016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D016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D016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D016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dirty="0"/>
              <a:t>Maintain Network</a:t>
            </a:r>
            <a:r>
              <a:rPr lang="en-US" sz="2500" dirty="0"/>
              <a:t> </a:t>
            </a:r>
            <a:r>
              <a:rPr lang="en-US" sz="2500" b="1" dirty="0"/>
              <a:t>Connections</a:t>
            </a:r>
          </a:p>
          <a:p>
            <a:pPr lvl="1"/>
            <a:r>
              <a:rPr lang="en-US" sz="2200" dirty="0"/>
              <a:t>“Follow back”, </a:t>
            </a:r>
            <a:r>
              <a:rPr lang="en-US" sz="2200" dirty="0" err="1"/>
              <a:t>Retweets</a:t>
            </a:r>
            <a:endParaRPr lang="en-US" sz="2200" dirty="0"/>
          </a:p>
          <a:p>
            <a:pPr lvl="1"/>
            <a:r>
              <a:rPr lang="en-US" sz="2200" dirty="0"/>
              <a:t>Fame begets fame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457200" y="3276600"/>
            <a:ext cx="8229600" cy="3352800"/>
          </a:xfrm>
          <a:prstGeom prst="rect">
            <a:avLst/>
          </a:prstGeom>
        </p:spPr>
        <p:txBody>
          <a:bodyPr lIns="91424" tIns="45712" rIns="91424" bIns="45712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D0163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D016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D016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D016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D016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b="1" dirty="0"/>
              <a:t>Promote Other Honeypots</a:t>
            </a:r>
          </a:p>
          <a:p>
            <a:pPr lvl="1"/>
            <a:r>
              <a:rPr lang="en-US" sz="2200" dirty="0" err="1"/>
              <a:t>Retweet</a:t>
            </a:r>
            <a:r>
              <a:rPr lang="en-US" sz="2200" dirty="0"/>
              <a:t> each other’s tweets</a:t>
            </a:r>
          </a:p>
          <a:p>
            <a:pPr lvl="1"/>
            <a:r>
              <a:rPr lang="en-US" sz="2200" dirty="0"/>
              <a:t>Mention each other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789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991"/>
    </mc:Choice>
    <mc:Fallback xmlns="">
      <p:transition xmlns:p14="http://schemas.microsoft.com/office/powerpoint/2010/main" spd="slow" advTm="79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10" grpId="0"/>
      <p:bldP spid="23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fredcavazza.net/files/2015/05/Social-media-landscape-20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533400"/>
            <a:ext cx="4761563" cy="5165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9640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Buying Followers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Buying Bot Followers</a:t>
            </a:r>
            <a:r>
              <a:rPr lang="en-US" dirty="0"/>
              <a:t>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Average price: $10 for 1,000 followers.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8010" b="28214"/>
          <a:stretch/>
        </p:blipFill>
        <p:spPr>
          <a:xfrm>
            <a:off x="1802297" y="1828800"/>
            <a:ext cx="5539409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21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569"/>
    </mc:Choice>
    <mc:Fallback xmlns="">
      <p:transition xmlns:p14="http://schemas.microsoft.com/office/powerpoint/2010/main" spd="slow" advTm="35569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with Heuristics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Example: </a:t>
            </a:r>
            <a:r>
              <a:rPr lang="en-US" dirty="0" smtClean="0"/>
              <a:t>Lee et. al 2011 [9]</a:t>
            </a:r>
          </a:p>
          <a:p>
            <a:r>
              <a:rPr lang="en-US" dirty="0" smtClean="0"/>
              <a:t>Authors hand-pick several heuristics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52400" y="2286000"/>
            <a:ext cx="5029200" cy="4026932"/>
            <a:chOff x="152400" y="2286000"/>
            <a:chExt cx="5029200" cy="4026932"/>
          </a:xfrm>
        </p:grpSpPr>
        <p:grpSp>
          <p:nvGrpSpPr>
            <p:cNvPr id="8" name="Group 7"/>
            <p:cNvGrpSpPr/>
            <p:nvPr/>
          </p:nvGrpSpPr>
          <p:grpSpPr>
            <a:xfrm>
              <a:off x="731538" y="2286000"/>
              <a:ext cx="4450062" cy="4026932"/>
              <a:chOff x="457200" y="2286000"/>
              <a:chExt cx="4450062" cy="4026932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7200" y="2286000"/>
                <a:ext cx="4450062" cy="3672125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2256474" y="5943600"/>
                <a:ext cx="8515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time -&gt; </a:t>
                </a:r>
                <a:endParaRPr lang="en-US" dirty="0"/>
              </a:p>
            </p:txBody>
          </p:sp>
        </p:grpSp>
        <p:pic>
          <p:nvPicPr>
            <p:cNvPr id="9" name="Picture 8" descr="url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4267200"/>
              <a:ext cx="685800" cy="685800"/>
            </a:xfrm>
            <a:prstGeom prst="rect">
              <a:avLst/>
            </a:prstGeom>
            <a:effectLst/>
          </p:spPr>
        </p:pic>
        <p:pic>
          <p:nvPicPr>
            <p:cNvPr id="10" name="Picture 9" descr="twitterbo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2362200"/>
              <a:ext cx="685800" cy="685800"/>
            </a:xfrm>
            <a:prstGeom prst="rect">
              <a:avLst/>
            </a:prstGeom>
            <a:effectLst/>
          </p:spPr>
        </p:pic>
        <p:pic>
          <p:nvPicPr>
            <p:cNvPr id="11" name="Picture 10" descr="twitterbo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3276600"/>
              <a:ext cx="685800" cy="685800"/>
            </a:xfrm>
            <a:prstGeom prst="rect">
              <a:avLst/>
            </a:prstGeom>
            <a:effectLst/>
          </p:spPr>
        </p:pic>
        <p:pic>
          <p:nvPicPr>
            <p:cNvPr id="12" name="Picture 11" descr="url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5181600"/>
              <a:ext cx="685800" cy="685800"/>
            </a:xfrm>
            <a:prstGeom prst="rect">
              <a:avLst/>
            </a:prstGeom>
            <a:effectLst/>
          </p:spPr>
        </p:pic>
      </p:grpSp>
      <p:sp>
        <p:nvSpPr>
          <p:cNvPr id="14" name="Right Arrow 13"/>
          <p:cNvSpPr/>
          <p:nvPr/>
        </p:nvSpPr>
        <p:spPr>
          <a:xfrm>
            <a:off x="5257800" y="4108966"/>
            <a:ext cx="1371600" cy="381000"/>
          </a:xfrm>
          <a:prstGeom prst="rightArrow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673894" y="3420070"/>
            <a:ext cx="2470106" cy="923314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r>
              <a:rPr lang="en-US" b="1" dirty="0" smtClean="0"/>
              <a:t>Feature:</a:t>
            </a:r>
          </a:p>
          <a:p>
            <a:r>
              <a:rPr lang="en-US" dirty="0" smtClean="0"/>
              <a:t>Standard deviation </a:t>
            </a:r>
            <a:r>
              <a:rPr lang="en-US" dirty="0"/>
              <a:t>of </a:t>
            </a:r>
            <a:r>
              <a:rPr lang="en-US" dirty="0" smtClean="0"/>
              <a:t>#followers </a:t>
            </a:r>
            <a:r>
              <a:rPr lang="en-US" dirty="0"/>
              <a:t>over </a:t>
            </a:r>
            <a:r>
              <a:rPr lang="en-US" dirty="0" smtClean="0"/>
              <a:t>time.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4500" y="4495800"/>
            <a:ext cx="22536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8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with Heuristics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Example: </a:t>
            </a:r>
            <a:r>
              <a:rPr lang="en-US" dirty="0" smtClean="0"/>
              <a:t>Lee et. al 2011 [9]</a:t>
            </a:r>
          </a:p>
          <a:p>
            <a:r>
              <a:rPr lang="en-US" dirty="0" smtClean="0"/>
              <a:t>Authors hand-pick several heuristics</a:t>
            </a:r>
          </a:p>
          <a:p>
            <a:r>
              <a:rPr lang="en-US" dirty="0" smtClean="0"/>
              <a:t>Four “categories”: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143000" y="3276600"/>
          <a:ext cx="6858000" cy="286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77606"/>
                <a:gridCol w="3580394"/>
              </a:tblGrid>
              <a:tr h="1432560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tx2"/>
                          </a:solidFill>
                        </a:rPr>
                        <a:t>Demographics (UD)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2200" dirty="0" smtClean="0"/>
                        <a:t>Account age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2200" dirty="0" smtClean="0"/>
                        <a:t>Screen name length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2200" dirty="0" smtClean="0"/>
                        <a:t>...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rgbClr val="1F497D"/>
                          </a:solidFill>
                        </a:rPr>
                        <a:t>Network (UFN)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2200" dirty="0" smtClean="0"/>
                        <a:t>#following/#followers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2200" dirty="0" smtClean="0"/>
                        <a:t>%</a:t>
                      </a:r>
                      <a:r>
                        <a:rPr lang="en-US" sz="2200" baseline="0" dirty="0" smtClean="0"/>
                        <a:t> bidirectional friends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2200" baseline="0" dirty="0" smtClean="0"/>
                        <a:t>...</a:t>
                      </a:r>
                      <a:endParaRPr lang="en-US" sz="2200" dirty="0"/>
                    </a:p>
                  </a:txBody>
                  <a:tcPr/>
                </a:tc>
              </a:tr>
              <a:tr h="1432560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rgbClr val="1F497D"/>
                          </a:solidFill>
                        </a:rPr>
                        <a:t>Content (UC)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2200" dirty="0" smtClean="0"/>
                        <a:t>#links/#tweets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2200" dirty="0" smtClean="0"/>
                        <a:t>#unique links/#tweets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2200" dirty="0" smtClean="0"/>
                        <a:t>...</a:t>
                      </a:r>
                      <a:endParaRPr lang="en-US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rgbClr val="1F497D"/>
                          </a:solidFill>
                        </a:rPr>
                        <a:t>History (UH)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US" sz="2200" dirty="0" smtClean="0"/>
                        <a:t>Standard Deviation of followers over time</a:t>
                      </a:r>
                      <a:endParaRPr lang="en-US" sz="2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802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with Heuristics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318760"/>
          </a:xfrm>
        </p:spPr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Lee et. al 2011 [9]</a:t>
            </a:r>
          </a:p>
          <a:p>
            <a:r>
              <a:rPr lang="en-US" dirty="0"/>
              <a:t>Authors hand-pick several </a:t>
            </a:r>
            <a:r>
              <a:rPr lang="en-US" dirty="0" smtClean="0"/>
              <a:t>features</a:t>
            </a:r>
            <a:endParaRPr lang="en-US" dirty="0"/>
          </a:p>
          <a:p>
            <a:r>
              <a:rPr lang="en-US" dirty="0"/>
              <a:t>Four “categories</a:t>
            </a:r>
            <a:r>
              <a:rPr lang="en-US" dirty="0" smtClean="0"/>
              <a:t>”</a:t>
            </a:r>
            <a:endParaRPr lang="en-US" dirty="0"/>
          </a:p>
          <a:p>
            <a:r>
              <a:rPr lang="en-US" dirty="0" smtClean="0"/>
              <a:t>Tested features with 30 classifiers</a:t>
            </a:r>
            <a:endParaRPr lang="en-US" dirty="0"/>
          </a:p>
        </p:txBody>
      </p:sp>
      <p:pic>
        <p:nvPicPr>
          <p:cNvPr id="4" name="Picture 3" descr="Weka_(software)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267200"/>
            <a:ext cx="2756388" cy="1447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801" y="3214196"/>
            <a:ext cx="7070399" cy="6720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3903518"/>
            <a:ext cx="4191000" cy="264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3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Three-Class Classification: Human, Bot, Cyborg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Example:</a:t>
            </a:r>
            <a:r>
              <a:rPr lang="en-US" dirty="0" smtClean="0"/>
              <a:t> Chu et. al 2010 [1]</a:t>
            </a:r>
          </a:p>
          <a:p>
            <a:r>
              <a:rPr lang="en-US" dirty="0" smtClean="0"/>
              <a:t>Three Classes: Humans, Bots, Cyborgs</a:t>
            </a:r>
          </a:p>
          <a:p>
            <a:r>
              <a:rPr lang="en-US" dirty="0" smtClean="0"/>
              <a:t>Cyborgs:</a:t>
            </a:r>
          </a:p>
          <a:p>
            <a:pPr lvl="1"/>
            <a:r>
              <a:rPr lang="en-US" dirty="0" smtClean="0"/>
              <a:t>Bot-Assisted Humans (e.g. RSS)</a:t>
            </a:r>
          </a:p>
          <a:p>
            <a:pPr lvl="1"/>
            <a:r>
              <a:rPr lang="en-US" dirty="0" smtClean="0"/>
              <a:t>Human-Assisted Bots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2" y="3962401"/>
            <a:ext cx="9144000" cy="233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37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Three-Class Classification: Human, Bot, Cyborg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990601"/>
            <a:ext cx="5943600" cy="3057761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4081272"/>
            <a:ext cx="8229600" cy="2414016"/>
          </a:xfrm>
        </p:spPr>
        <p:txBody>
          <a:bodyPr>
            <a:normAutofit/>
          </a:bodyPr>
          <a:lstStyle/>
          <a:p>
            <a:r>
              <a:rPr lang="en-US" dirty="0" smtClean="0"/>
              <a:t>Account Properties Component</a:t>
            </a:r>
          </a:p>
          <a:p>
            <a:pPr lvl="1"/>
            <a:r>
              <a:rPr lang="en-US" dirty="0" smtClean="0"/>
              <a:t># tweets with URLs / # tweets</a:t>
            </a:r>
          </a:p>
          <a:p>
            <a:pPr lvl="1"/>
            <a:r>
              <a:rPr lang="en-US" dirty="0" smtClean="0"/>
              <a:t># followers / # friends</a:t>
            </a:r>
          </a:p>
          <a:p>
            <a:pPr lvl="1"/>
            <a:r>
              <a:rPr lang="en-US" dirty="0" smtClean="0"/>
              <a:t>Client makeup (web / mobile / automated)</a:t>
            </a:r>
          </a:p>
          <a:p>
            <a:pPr lvl="1"/>
            <a:r>
              <a:rPr lang="en-US" dirty="0" smtClean="0"/>
              <a:t>Compare URLs against Google’s Blacklists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505200" y="1143000"/>
            <a:ext cx="1905000" cy="838200"/>
          </a:xfrm>
          <a:prstGeom prst="rect">
            <a:avLst/>
          </a:prstGeom>
          <a:noFill/>
          <a:ln w="444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Three-Class Classification: Human, Bot, Cyborg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990601"/>
            <a:ext cx="5943600" cy="3057761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4081272"/>
            <a:ext cx="8229600" cy="2414016"/>
          </a:xfrm>
        </p:spPr>
        <p:txBody>
          <a:bodyPr>
            <a:normAutofit/>
          </a:bodyPr>
          <a:lstStyle/>
          <a:p>
            <a:r>
              <a:rPr lang="en-US" dirty="0" smtClean="0"/>
              <a:t>Machine Learning Component</a:t>
            </a:r>
          </a:p>
          <a:p>
            <a:pPr lvl="1"/>
            <a:r>
              <a:rPr lang="en-US" dirty="0" smtClean="0"/>
              <a:t>Takes words in message, compares them with other messages.</a:t>
            </a:r>
          </a:p>
          <a:p>
            <a:pPr lvl="1"/>
            <a:r>
              <a:rPr lang="en-US" dirty="0" smtClean="0"/>
              <a:t>Calculates probability that message is spam by comparing with other messages.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505200" y="2138856"/>
            <a:ext cx="1905000" cy="909145"/>
          </a:xfrm>
          <a:prstGeom prst="rect">
            <a:avLst/>
          </a:prstGeom>
          <a:noFill/>
          <a:ln w="444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34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2133600" y="4191000"/>
            <a:ext cx="7010400" cy="1905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Three-Class Classification: Human, Bot, Cyborg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020" y="1143000"/>
            <a:ext cx="3335980" cy="1676400"/>
          </a:xfrm>
          <a:prstGeom prst="rect">
            <a:avLst/>
          </a:prstGeom>
        </p:spPr>
      </p:pic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3246160" y="4648200"/>
          <a:ext cx="5882600" cy="1651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000"/>
                <a:gridCol w="1016000"/>
                <a:gridCol w="1016000"/>
                <a:gridCol w="1016000"/>
                <a:gridCol w="802600"/>
                <a:gridCol w="1016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“the”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“brown”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“fox”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“white”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“tiger”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&lt;label&gt;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 BOT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4" name="Group 33"/>
          <p:cNvGrpSpPr/>
          <p:nvPr/>
        </p:nvGrpSpPr>
        <p:grpSpPr>
          <a:xfrm>
            <a:off x="76200" y="1905000"/>
            <a:ext cx="1752600" cy="2057400"/>
            <a:chOff x="76200" y="1905000"/>
            <a:chExt cx="1752600" cy="2057400"/>
          </a:xfrm>
        </p:grpSpPr>
        <p:sp>
          <p:nvSpPr>
            <p:cNvPr id="20" name="Rectangle 19"/>
            <p:cNvSpPr/>
            <p:nvPr/>
          </p:nvSpPr>
          <p:spPr>
            <a:xfrm>
              <a:off x="76200" y="1905000"/>
              <a:ext cx="1752600" cy="20574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152400" y="2249269"/>
              <a:ext cx="1624776" cy="1408331"/>
              <a:chOff x="152400" y="2971800"/>
              <a:chExt cx="1624776" cy="1408331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152400" y="2971800"/>
                <a:ext cx="150554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tx2"/>
                    </a:solidFill>
                  </a:rPr>
                  <a:t>User 1:</a:t>
                </a:r>
              </a:p>
              <a:p>
                <a:r>
                  <a:rPr lang="en-US" dirty="0" smtClean="0"/>
                  <a:t>the brown fox</a:t>
                </a:r>
                <a:endParaRPr lang="en-US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52400" y="3733800"/>
                <a:ext cx="162477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tx2"/>
                    </a:solidFill>
                  </a:rPr>
                  <a:t>User 2:</a:t>
                </a:r>
              </a:p>
              <a:p>
                <a:r>
                  <a:rPr lang="en-US" dirty="0" smtClean="0"/>
                  <a:t>the white tiger</a:t>
                </a:r>
                <a:endParaRPr lang="en-US" dirty="0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430562" y="1905000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Raw Text</a:t>
              </a:r>
              <a:endParaRPr lang="en-US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133600" y="1905000"/>
            <a:ext cx="3200400" cy="2057400"/>
            <a:chOff x="2133600" y="1905000"/>
            <a:chExt cx="3200400" cy="2057400"/>
          </a:xfrm>
        </p:grpSpPr>
        <p:sp>
          <p:nvSpPr>
            <p:cNvPr id="21" name="Rectangle 20"/>
            <p:cNvSpPr/>
            <p:nvPr/>
          </p:nvSpPr>
          <p:spPr>
            <a:xfrm>
              <a:off x="2133600" y="1905000"/>
              <a:ext cx="3200400" cy="20574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09800" y="2209800"/>
              <a:ext cx="30444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</a:rPr>
                <a:t>User </a:t>
              </a:r>
              <a:r>
                <a:rPr lang="en-US" dirty="0">
                  <a:solidFill>
                    <a:schemeClr val="tx2"/>
                  </a:solidFill>
                </a:rPr>
                <a:t>1</a:t>
              </a:r>
              <a:r>
                <a:rPr lang="en-US" dirty="0" smtClean="0">
                  <a:solidFill>
                    <a:schemeClr val="tx2"/>
                  </a:solidFill>
                </a:rPr>
                <a:t>:</a:t>
              </a:r>
              <a:endParaRPr lang="en-US" dirty="0" smtClean="0"/>
            </a:p>
            <a:p>
              <a:r>
                <a:rPr lang="en-US" dirty="0" smtClean="0"/>
                <a:t>{“the”: 1, “brown”: 1, “fox”: 1}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209800" y="2971800"/>
              <a:ext cx="31085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</a:rPr>
                <a:t>User 2</a:t>
              </a:r>
              <a:r>
                <a:rPr lang="en-US" dirty="0">
                  <a:solidFill>
                    <a:schemeClr val="tx2"/>
                  </a:solidFill>
                </a:rPr>
                <a:t>:</a:t>
              </a:r>
            </a:p>
            <a:p>
              <a:r>
                <a:rPr lang="en-US" dirty="0" smtClean="0"/>
                <a:t>{“the”: 1, “white”: 1, “tiger”: 1}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23472" y="1905000"/>
              <a:ext cx="14206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Word Counts</a:t>
              </a:r>
              <a:endParaRPr lang="en-US" dirty="0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991552" y="4191000"/>
            <a:ext cx="1675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 Vectors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412842" y="4953000"/>
            <a:ext cx="78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User </a:t>
            </a:r>
            <a:r>
              <a:rPr lang="en-US" dirty="0" smtClean="0">
                <a:solidFill>
                  <a:schemeClr val="tx2"/>
                </a:solidFill>
              </a:rPr>
              <a:t>1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38400" y="5345668"/>
            <a:ext cx="78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User </a:t>
            </a:r>
            <a:r>
              <a:rPr lang="en-US" dirty="0" smtClean="0">
                <a:solidFill>
                  <a:schemeClr val="tx2"/>
                </a:solidFill>
              </a:rPr>
              <a:t>2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31" name="Elbow Connector 30"/>
          <p:cNvCxnSpPr>
            <a:stCxn id="21" idx="3"/>
            <a:endCxn id="22" idx="0"/>
          </p:cNvCxnSpPr>
          <p:nvPr/>
        </p:nvCxnSpPr>
        <p:spPr>
          <a:xfrm>
            <a:off x="5334000" y="2933700"/>
            <a:ext cx="304800" cy="125730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20" idx="3"/>
            <a:endCxn id="21" idx="1"/>
          </p:cNvCxnSpPr>
          <p:nvPr/>
        </p:nvCxnSpPr>
        <p:spPr>
          <a:xfrm>
            <a:off x="1828800" y="2933700"/>
            <a:ext cx="304800" cy="12700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19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Three-Class Classification: Human, Bot, Cyborg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990601"/>
            <a:ext cx="5943600" cy="3057761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4081272"/>
            <a:ext cx="8229600" cy="2414016"/>
          </a:xfrm>
        </p:spPr>
        <p:txBody>
          <a:bodyPr>
            <a:normAutofit/>
          </a:bodyPr>
          <a:lstStyle/>
          <a:p>
            <a:r>
              <a:rPr lang="en-US" dirty="0" smtClean="0"/>
              <a:t>Entropy Component</a:t>
            </a:r>
          </a:p>
          <a:p>
            <a:pPr lvl="1"/>
            <a:r>
              <a:rPr lang="en-US" dirty="0" smtClean="0"/>
              <a:t>“Entropy” – measure of randomness.</a:t>
            </a:r>
          </a:p>
          <a:p>
            <a:pPr lvl="1"/>
            <a:r>
              <a:rPr lang="en-US" dirty="0" smtClean="0"/>
              <a:t>Entropy of time intervals between posts.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505200" y="3205656"/>
            <a:ext cx="1905000" cy="909145"/>
          </a:xfrm>
          <a:prstGeom prst="rect">
            <a:avLst/>
          </a:prstGeom>
          <a:noFill/>
          <a:ln w="444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6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Three-Class Classification: Human, Bot, Cyborg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990601"/>
            <a:ext cx="5943600" cy="3057761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4081272"/>
            <a:ext cx="8229600" cy="2414016"/>
          </a:xfrm>
        </p:spPr>
        <p:txBody>
          <a:bodyPr>
            <a:normAutofit/>
          </a:bodyPr>
          <a:lstStyle/>
          <a:p>
            <a:r>
              <a:rPr lang="en-US" dirty="0" smtClean="0"/>
              <a:t>Decision Maker</a:t>
            </a:r>
          </a:p>
          <a:p>
            <a:pPr lvl="1"/>
            <a:r>
              <a:rPr lang="en-US" dirty="0" smtClean="0"/>
              <a:t>Learns a scoring for each class </a:t>
            </a:r>
            <a:r>
              <a:rPr lang="en-US" i="1" dirty="0" err="1" smtClean="0"/>
              <a:t>i</a:t>
            </a:r>
            <a:r>
              <a:rPr lang="en-US" dirty="0" smtClean="0"/>
              <a:t>, S</a:t>
            </a:r>
            <a:r>
              <a:rPr lang="en-US" i="1" baseline="-25000" dirty="0" smtClean="0"/>
              <a:t>i</a:t>
            </a:r>
            <a:r>
              <a:rPr lang="en-US" dirty="0" smtClean="0"/>
              <a:t>.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User is labeled with highest-scoring class.</a:t>
            </a:r>
          </a:p>
          <a:p>
            <a:pPr lvl="1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334000" y="2133601"/>
            <a:ext cx="1447800" cy="909145"/>
          </a:xfrm>
          <a:prstGeom prst="rect">
            <a:avLst/>
          </a:prstGeom>
          <a:noFill/>
          <a:ln w="444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5171272"/>
            <a:ext cx="5562600" cy="92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5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Social Media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3657600" cy="5318760"/>
          </a:xfrm>
        </p:spPr>
        <p:txBody>
          <a:bodyPr>
            <a:noAutofit/>
          </a:bodyPr>
          <a:lstStyle/>
          <a:p>
            <a:r>
              <a:rPr lang="en-US" sz="2000" dirty="0"/>
              <a:t>Online Social Networking</a:t>
            </a:r>
          </a:p>
          <a:p>
            <a:r>
              <a:rPr lang="en-US" sz="2000" dirty="0"/>
              <a:t>Publishing</a:t>
            </a:r>
          </a:p>
          <a:p>
            <a:pPr lvl="1"/>
            <a:r>
              <a:rPr lang="en-US" sz="2000" dirty="0"/>
              <a:t>Blogging</a:t>
            </a:r>
          </a:p>
          <a:p>
            <a:pPr lvl="1"/>
            <a:r>
              <a:rPr lang="en-US" sz="2000" dirty="0"/>
              <a:t>Wiki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2000" dirty="0"/>
              <a:t>Micro blogging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2000" dirty="0"/>
              <a:t>Social News</a:t>
            </a:r>
          </a:p>
          <a:p>
            <a:r>
              <a:rPr lang="en-US" sz="2000" dirty="0"/>
              <a:t>Social Bookmarking</a:t>
            </a:r>
          </a:p>
          <a:p>
            <a:r>
              <a:rPr lang="en-US" sz="2000" dirty="0"/>
              <a:t>Media Sharing</a:t>
            </a:r>
          </a:p>
          <a:p>
            <a:pPr lvl="1"/>
            <a:r>
              <a:rPr lang="en-US" sz="2000" dirty="0"/>
              <a:t>Video Sharing</a:t>
            </a:r>
          </a:p>
          <a:p>
            <a:pPr lvl="1"/>
            <a:r>
              <a:rPr lang="en-US" sz="2000" dirty="0"/>
              <a:t>Photo Sharing</a:t>
            </a:r>
          </a:p>
          <a:p>
            <a:pPr lvl="1"/>
            <a:r>
              <a:rPr lang="en-US" sz="2000" dirty="0"/>
              <a:t>Podcast Sharing</a:t>
            </a:r>
          </a:p>
          <a:p>
            <a:r>
              <a:rPr lang="en-US" sz="2000" dirty="0"/>
              <a:t>Opinion, Review, and Ratings Websites</a:t>
            </a:r>
          </a:p>
          <a:p>
            <a:r>
              <a:rPr lang="en-US" sz="2000" dirty="0"/>
              <a:t>Answers</a:t>
            </a:r>
          </a:p>
          <a:p>
            <a:r>
              <a:rPr lang="en-US" sz="2000" dirty="0"/>
              <a:t>Entertainment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62400" y="982980"/>
            <a:ext cx="5115227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716190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Three-Class Classification: Human, Bot, Cyborg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&lt;summarize conclusions&gt;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904"/>
          <a:stretch/>
        </p:blipFill>
        <p:spPr>
          <a:xfrm>
            <a:off x="0" y="3062700"/>
            <a:ext cx="9144000" cy="166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78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Classification: Early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Example: </a:t>
            </a:r>
            <a:r>
              <a:rPr lang="en-US" dirty="0" err="1" smtClean="0"/>
              <a:t>Zafarani</a:t>
            </a:r>
            <a:r>
              <a:rPr lang="en-US" dirty="0" smtClean="0"/>
              <a:t> and Liu 2015 [17]</a:t>
            </a:r>
          </a:p>
          <a:p>
            <a:r>
              <a:rPr lang="en-US" dirty="0" smtClean="0"/>
              <a:t>Classify username with minimum information.</a:t>
            </a:r>
          </a:p>
          <a:p>
            <a:r>
              <a:rPr lang="en-US" dirty="0" smtClean="0"/>
              <a:t>Minimum Information: the username.</a:t>
            </a:r>
          </a:p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812800" y="4219128"/>
            <a:ext cx="7518400" cy="1267272"/>
            <a:chOff x="457200" y="4219128"/>
            <a:chExt cx="7518400" cy="126727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" y="4219128"/>
              <a:ext cx="4267200" cy="1267272"/>
            </a:xfrm>
            <a:prstGeom prst="rect">
              <a:avLst/>
            </a:prstGeom>
          </p:spPr>
        </p:pic>
        <p:sp>
          <p:nvSpPr>
            <p:cNvPr id="5" name="Right Arrow 4"/>
            <p:cNvSpPr/>
            <p:nvPr/>
          </p:nvSpPr>
          <p:spPr>
            <a:xfrm>
              <a:off x="4800600" y="4731797"/>
              <a:ext cx="665321" cy="241935"/>
            </a:xfrm>
            <a:prstGeom prst="rightArrow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8800" y="4730931"/>
              <a:ext cx="2336800" cy="243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309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Early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Features:</a:t>
            </a:r>
          </a:p>
          <a:p>
            <a:pPr lvl="1"/>
            <a:r>
              <a:rPr lang="en-US" dirty="0" smtClean="0"/>
              <a:t>Information Surprise: p(username | site)</a:t>
            </a:r>
          </a:p>
          <a:p>
            <a:pPr lvl="1"/>
            <a:r>
              <a:rPr lang="en-US" dirty="0" smtClean="0"/>
              <a:t>Gender: Compare names with census data</a:t>
            </a:r>
          </a:p>
          <a:p>
            <a:pPr lvl="1"/>
            <a:r>
              <a:rPr lang="en-US" dirty="0" smtClean="0"/>
              <a:t>Language: What language was it written in? </a:t>
            </a:r>
          </a:p>
          <a:p>
            <a:pPr lvl="1"/>
            <a:r>
              <a:rPr lang="en-US" dirty="0" smtClean="0"/>
              <a:t>Keyboard: </a:t>
            </a:r>
          </a:p>
          <a:p>
            <a:pPr lvl="2"/>
            <a:r>
              <a:rPr lang="en-US" dirty="0"/>
              <a:t>Percentage of keys typed using the same hand in succession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Percentage of keys on each row.</a:t>
            </a:r>
          </a:p>
          <a:p>
            <a:pPr lvl="2"/>
            <a:r>
              <a:rPr lang="en-US" dirty="0" smtClean="0"/>
              <a:t>Travel (cm) of fingers on the keyboard.</a:t>
            </a:r>
          </a:p>
        </p:txBody>
      </p:sp>
    </p:spTree>
    <p:extLst>
      <p:ext uri="{BB962C8B-B14F-4D97-AF65-F5344CB8AC3E}">
        <p14:creationId xmlns:p14="http://schemas.microsoft.com/office/powerpoint/2010/main" val="189362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Early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Results: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226924"/>
            <a:ext cx="7112000" cy="188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Bot Detection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 Datasets:</a:t>
            </a:r>
          </a:p>
          <a:p>
            <a:pPr lvl="1"/>
            <a:r>
              <a:rPr lang="en-US" dirty="0" smtClean="0"/>
              <a:t>Lee’s Honeypot </a:t>
            </a:r>
            <a:r>
              <a:rPr lang="en-US" dirty="0"/>
              <a:t>Dataset [9]:</a:t>
            </a:r>
            <a:br>
              <a:rPr lang="en-US" dirty="0"/>
            </a:br>
            <a:r>
              <a:rPr lang="en-US" dirty="0">
                <a:hlinkClick r:id="rId2"/>
              </a:rPr>
              <a:t>http://infolab.tamu.edu/data/</a:t>
            </a:r>
            <a:endParaRPr lang="en-US" dirty="0" smtClean="0"/>
          </a:p>
          <a:p>
            <a:pPr lvl="1"/>
            <a:r>
              <a:rPr lang="en-US" dirty="0" smtClean="0"/>
              <a:t>Our Honeypot Dataset: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bit.ly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asuhoneypotdata</a:t>
            </a:r>
            <a:endParaRPr lang="en-US" dirty="0" smtClean="0"/>
          </a:p>
          <a:p>
            <a:r>
              <a:rPr lang="en-US" dirty="0" smtClean="0"/>
              <a:t>Code:</a:t>
            </a:r>
          </a:p>
          <a:p>
            <a:pPr lvl="1"/>
            <a:r>
              <a:rPr lang="en-US" dirty="0" smtClean="0"/>
              <a:t>Our Honeypot Code: &lt;insert code&gt;</a:t>
            </a:r>
          </a:p>
          <a:p>
            <a:r>
              <a:rPr lang="en-US" dirty="0" smtClean="0"/>
              <a:t>“Crap” Detection Resources:</a:t>
            </a:r>
          </a:p>
          <a:p>
            <a:pPr lvl="1"/>
            <a:r>
              <a:rPr lang="en-US" dirty="0" smtClean="0">
                <a:hlinkClick r:id="rId4"/>
              </a:rPr>
              <a:t>http://</a:t>
            </a:r>
            <a:r>
              <a:rPr lang="en-US" dirty="0" err="1" smtClean="0">
                <a:hlinkClick r:id="rId4"/>
              </a:rPr>
              <a:t>bit.ly</a:t>
            </a:r>
            <a:r>
              <a:rPr lang="en-US" dirty="0" smtClean="0">
                <a:hlinkClick r:id="rId4"/>
              </a:rPr>
              <a:t>/</a:t>
            </a:r>
            <a:r>
              <a:rPr lang="en-US" dirty="0" err="1" smtClean="0">
                <a:hlinkClick r:id="rId4"/>
              </a:rPr>
              <a:t>crapresources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18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 Data Analytics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143000"/>
            <a:ext cx="8229600" cy="4343400"/>
          </a:xfrm>
          <a:prstGeom prst="rect">
            <a:avLst/>
          </a:prstGeom>
        </p:spPr>
        <p:txBody>
          <a:bodyPr lIns="91424" tIns="45712" rIns="91424" bIns="45712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rgbClr val="0D0163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D016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D016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D016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D016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Common tasks in mining Twitter Data.</a:t>
            </a:r>
          </a:p>
          <a:p>
            <a:pPr lvl="1"/>
            <a:r>
              <a:rPr lang="en-US" smtClean="0"/>
              <a:t>Collection</a:t>
            </a:r>
          </a:p>
          <a:p>
            <a:pPr lvl="1"/>
            <a:r>
              <a:rPr lang="en-US" smtClean="0"/>
              <a:t>Analysis</a:t>
            </a:r>
          </a:p>
          <a:p>
            <a:pPr lvl="1"/>
            <a:r>
              <a:rPr lang="en-US" smtClean="0"/>
              <a:t>Visualization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352800"/>
            <a:ext cx="2468251" cy="12212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2286000"/>
            <a:ext cx="2565400" cy="2317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1980532"/>
            <a:ext cx="2209800" cy="3353468"/>
          </a:xfrm>
          <a:prstGeom prst="rect">
            <a:avLst/>
          </a:prstGeom>
        </p:spPr>
      </p:pic>
      <p:sp>
        <p:nvSpPr>
          <p:cNvPr id="8" name="Rectangle 7">
            <a:hlinkClick r:id="rId5"/>
          </p:cNvPr>
          <p:cNvSpPr/>
          <p:nvPr/>
        </p:nvSpPr>
        <p:spPr>
          <a:xfrm>
            <a:off x="685800" y="4800601"/>
            <a:ext cx="4953000" cy="461649"/>
          </a:xfrm>
          <a:prstGeom prst="rect">
            <a:avLst/>
          </a:prstGeom>
        </p:spPr>
        <p:txBody>
          <a:bodyPr wrap="square" lIns="91424" tIns="45712" rIns="91424" bIns="45712">
            <a:spAutoFit/>
          </a:bodyPr>
          <a:lstStyle/>
          <a:p>
            <a:r>
              <a:rPr lang="en-US" sz="2400" b="1" dirty="0">
                <a:hlinkClick r:id="rId5"/>
              </a:rPr>
              <a:t>tweettracker.fulton.asu.edu/tda/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8477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Media Mining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Social Media Mining:</a:t>
            </a:r>
            <a:br>
              <a:rPr lang="en-US" dirty="0" smtClean="0"/>
            </a:br>
            <a:r>
              <a:rPr lang="en-US" dirty="0" smtClean="0"/>
              <a:t>An Introduction</a:t>
            </a:r>
          </a:p>
          <a:p>
            <a:r>
              <a:rPr lang="en-US" dirty="0"/>
              <a:t>A comprehensive coverage of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social </a:t>
            </a:r>
            <a:r>
              <a:rPr lang="en-US" dirty="0"/>
              <a:t>media mining </a:t>
            </a:r>
            <a:r>
              <a:rPr lang="en-US" dirty="0" smtClean="0"/>
              <a:t>techniques</a:t>
            </a:r>
          </a:p>
          <a:p>
            <a:pPr lvl="1"/>
            <a:r>
              <a:rPr lang="en-US" dirty="0" smtClean="0"/>
              <a:t>Classification</a:t>
            </a:r>
          </a:p>
          <a:p>
            <a:pPr lvl="1"/>
            <a:r>
              <a:rPr lang="en-US" dirty="0" smtClean="0"/>
              <a:t>Clustering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1066800"/>
            <a:ext cx="2286000" cy="3454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24896" y="4724400"/>
            <a:ext cx="2790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dmml.asu.edu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smm</a:t>
            </a:r>
            <a:r>
              <a:rPr lang="en-US" dirty="0">
                <a:hlinkClick r:id="rId3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0105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DOTS-CONFIG__" val="version3 650 5 516 1 20 19.4 255:0:0 186:0:226 0:128:128 186:223:226 aria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5|11.8|8.6|1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21.9|32"/>
</p:tagLst>
</file>

<file path=ppt/theme/theme1.xml><?xml version="1.0" encoding="utf-8"?>
<a:theme xmlns:a="http://schemas.openxmlformats.org/drawingml/2006/main" name="LastTemplat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ln/>
      </a:spPr>
      <a:bodyPr/>
      <a:lstStyle>
        <a:defPPr algn="ctr">
          <a:spcBef>
            <a:spcPct val="0"/>
          </a:spcBef>
          <a:defRPr kumimoji="0" sz="6000" b="1" i="0" u="none" strike="noStrike" kern="1200" normalizeH="0" noProof="0" dirty="0" smtClean="0">
            <a:solidFill>
              <a:schemeClr val="bg1"/>
            </a:solidFill>
            <a:uLnTx/>
            <a:uFillTx/>
          </a:defRPr>
        </a:defPPr>
      </a:lstStyle>
      <a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LastTemplate</Template>
  <TotalTime>59331</TotalTime>
  <Words>3939</Words>
  <Application>Microsoft Macintosh PowerPoint</Application>
  <PresentationFormat>On-screen Show (4:3)</PresentationFormat>
  <Paragraphs>703</Paragraphs>
  <Slides>96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9" baseType="lpstr">
      <vt:lpstr>Calibri</vt:lpstr>
      <vt:lpstr>DejaVu Sans</vt:lpstr>
      <vt:lpstr>Georgia</vt:lpstr>
      <vt:lpstr>Mangal</vt:lpstr>
      <vt:lpstr>Open Sans</vt:lpstr>
      <vt:lpstr>Symbol</vt:lpstr>
      <vt:lpstr>Times</vt:lpstr>
      <vt:lpstr>URWPalladioL-Ital</vt:lpstr>
      <vt:lpstr>URWPalladioL-Roma</vt:lpstr>
      <vt:lpstr>Wingdings</vt:lpstr>
      <vt:lpstr>宋体</vt:lpstr>
      <vt:lpstr>Arial</vt:lpstr>
      <vt:lpstr>LastTemplate</vt:lpstr>
      <vt:lpstr>Social Media Mining: The Good Parts</vt:lpstr>
      <vt:lpstr>Reading</vt:lpstr>
      <vt:lpstr>Twitter Data Analytics</vt:lpstr>
      <vt:lpstr>Overview</vt:lpstr>
      <vt:lpstr>Introduction</vt:lpstr>
      <vt:lpstr>Facebook</vt:lpstr>
      <vt:lpstr>Definition</vt:lpstr>
      <vt:lpstr>PowerPoint Presentation</vt:lpstr>
      <vt:lpstr>Types of Social Media</vt:lpstr>
      <vt:lpstr>Online Social Networking</vt:lpstr>
      <vt:lpstr>Microblogging</vt:lpstr>
      <vt:lpstr>Wiki</vt:lpstr>
      <vt:lpstr>Social News</vt:lpstr>
      <vt:lpstr>Opinion, Review, and Ratings Websites</vt:lpstr>
      <vt:lpstr>PowerPoint Presentation</vt:lpstr>
      <vt:lpstr>Social Media Mining Challenges</vt:lpstr>
      <vt:lpstr>Information Diffusion</vt:lpstr>
      <vt:lpstr>Super Bowl 2013</vt:lpstr>
      <vt:lpstr>#McDStories</vt:lpstr>
      <vt:lpstr>Information Diffusion</vt:lpstr>
      <vt:lpstr>Information Diffusion</vt:lpstr>
      <vt:lpstr>Information Diffusion Types</vt:lpstr>
      <vt:lpstr>Herd Behavior</vt:lpstr>
      <vt:lpstr>Herd Behavior Example</vt:lpstr>
      <vt:lpstr>Herd Behavior Example: Asch Experiment</vt:lpstr>
      <vt:lpstr>Herd Behavior: Popular Restaurant Experiment </vt:lpstr>
      <vt:lpstr>Herd Behavior: Milgram’s Experiment</vt:lpstr>
      <vt:lpstr>Herd Behavior</vt:lpstr>
      <vt:lpstr>Network Observability in Herd Behavior</vt:lpstr>
      <vt:lpstr>Designing a Herd Behavior Experiment</vt:lpstr>
      <vt:lpstr>Herding: Urn Experiment</vt:lpstr>
      <vt:lpstr>Urn Experiment: First and Second Student</vt:lpstr>
      <vt:lpstr>Urn Experiment: Third Student</vt:lpstr>
      <vt:lpstr>Bayes’ Rule in the Herding Experiment</vt:lpstr>
      <vt:lpstr>Bayes’ Rule in the Herding Experiment</vt:lpstr>
      <vt:lpstr>Urn Experiment</vt:lpstr>
      <vt:lpstr>Information Cascade</vt:lpstr>
      <vt:lpstr>Information Cascade</vt:lpstr>
      <vt:lpstr>Underlying Assumptions for Cascade Models</vt:lpstr>
      <vt:lpstr>Independent Cascade Model (ICM)</vt:lpstr>
      <vt:lpstr>Independent Cascade Model (ICM)</vt:lpstr>
      <vt:lpstr>Example</vt:lpstr>
      <vt:lpstr>ICM Algorithm</vt:lpstr>
      <vt:lpstr>Viralization</vt:lpstr>
      <vt:lpstr>Notable example</vt:lpstr>
      <vt:lpstr>Epidemics</vt:lpstr>
      <vt:lpstr>Epidemics: Melissa computer worm</vt:lpstr>
      <vt:lpstr>Epidemics</vt:lpstr>
      <vt:lpstr>Comparing Epidemics and Cascades</vt:lpstr>
      <vt:lpstr>How to Analyze Epidemics?</vt:lpstr>
      <vt:lpstr>SI Model: Definition</vt:lpstr>
      <vt:lpstr>Notations</vt:lpstr>
      <vt:lpstr>SI Model</vt:lpstr>
      <vt:lpstr>SI Model: Example</vt:lpstr>
      <vt:lpstr>SIR Model</vt:lpstr>
      <vt:lpstr>SIR Model, Equations </vt:lpstr>
      <vt:lpstr>SIR Model: Example</vt:lpstr>
      <vt:lpstr>Bombay Plague 1905-06</vt:lpstr>
      <vt:lpstr>Advanced Topics</vt:lpstr>
      <vt:lpstr>Social Data Bias</vt:lpstr>
      <vt:lpstr>Driving Challenge: Representativity</vt:lpstr>
      <vt:lpstr>Social Media Data Collection</vt:lpstr>
      <vt:lpstr>Why Twitter?</vt:lpstr>
      <vt:lpstr>Bias in APIs</vt:lpstr>
      <vt:lpstr>Presence of Bias</vt:lpstr>
      <vt:lpstr>Sources of Bias on Social Media</vt:lpstr>
      <vt:lpstr>Malicious Users</vt:lpstr>
      <vt:lpstr>Bots are Prevalent</vt:lpstr>
      <vt:lpstr>Bots in Politics - Russia</vt:lpstr>
      <vt:lpstr>Finding Ground Truth</vt:lpstr>
      <vt:lpstr>Twitter as a Labeling Mechanism</vt:lpstr>
      <vt:lpstr>Twitter as a Labeling Mechanism</vt:lpstr>
      <vt:lpstr>Twitter as a Labeling Mechanism</vt:lpstr>
      <vt:lpstr>Twitter Labeling Example Dataset</vt:lpstr>
      <vt:lpstr>Honeypots</vt:lpstr>
      <vt:lpstr>Honeypots</vt:lpstr>
      <vt:lpstr>Honeypot Goals</vt:lpstr>
      <vt:lpstr>Honeypots</vt:lpstr>
      <vt:lpstr>Honeypot Ingredients</vt:lpstr>
      <vt:lpstr>Buying Followers</vt:lpstr>
      <vt:lpstr>Classification with Heuristics</vt:lpstr>
      <vt:lpstr>Classification with Heuristics</vt:lpstr>
      <vt:lpstr>Classification with Heuristics</vt:lpstr>
      <vt:lpstr>Three-Class Classification: Human, Bot, Cyborg</vt:lpstr>
      <vt:lpstr>Three-Class Classification: Human, Bot, Cyborg</vt:lpstr>
      <vt:lpstr>Three-Class Classification: Human, Bot, Cyborg</vt:lpstr>
      <vt:lpstr>Three-Class Classification: Human, Bot, Cyborg</vt:lpstr>
      <vt:lpstr>Three-Class Classification: Human, Bot, Cyborg</vt:lpstr>
      <vt:lpstr>Three-Class Classification: Human, Bot, Cyborg</vt:lpstr>
      <vt:lpstr>Three-Class Classification: Human, Bot, Cyborg</vt:lpstr>
      <vt:lpstr>Classification: Early Detection</vt:lpstr>
      <vt:lpstr>Early Detection</vt:lpstr>
      <vt:lpstr>Early Detection</vt:lpstr>
      <vt:lpstr>Useful Bot Detection Resources</vt:lpstr>
      <vt:lpstr>Twitter Data Analytics</vt:lpstr>
      <vt:lpstr>Social Media Mining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Measures</dc:title>
  <dc:subject>Subject</dc:subject>
  <dc:creator>Reza Zafarani</dc:creator>
  <cp:keywords>Keywords</cp:keywords>
  <cp:lastModifiedBy>Frederick Glenn Morstatter</cp:lastModifiedBy>
  <cp:revision>2154</cp:revision>
  <cp:lastPrinted>2012-08-17T16:28:21Z</cp:lastPrinted>
  <dcterms:created xsi:type="dcterms:W3CDTF">2010-10-09T16:31:58Z</dcterms:created>
  <dcterms:modified xsi:type="dcterms:W3CDTF">2017-11-28T23:19:33Z</dcterms:modified>
  <cp:category>Category</cp:category>
</cp:coreProperties>
</file>